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70" r:id="rId3"/>
    <p:sldId id="265" r:id="rId4"/>
    <p:sldId id="264" r:id="rId5"/>
    <p:sldId id="267" r:id="rId6"/>
    <p:sldId id="266" r:id="rId7"/>
    <p:sldId id="257" r:id="rId8"/>
    <p:sldId id="259" r:id="rId9"/>
    <p:sldId id="258" r:id="rId10"/>
    <p:sldId id="268" r:id="rId11"/>
    <p:sldId id="269" r:id="rId12"/>
    <p:sldId id="263" r:id="rId13"/>
    <p:sldId id="271" r:id="rId14"/>
    <p:sldId id="262" r:id="rId15"/>
  </p:sldIdLst>
  <p:sldSz cx="9144000" cy="6858000" type="screen4x3"/>
  <p:notesSz cx="6881813" cy="100028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1176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image" Target="../media/image1.jp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image" Target="../media/image1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DC744F2-C555-4AE7-AC2A-94CC57BE25F9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FAB7369-8F06-4C50-964C-CA47917AD356}">
      <dgm:prSet phldrT="[Text]"/>
      <dgm:spPr/>
      <dgm:t>
        <a:bodyPr/>
        <a:lstStyle/>
        <a:p>
          <a:r>
            <a:rPr lang="en-US" b="1" dirty="0" smtClean="0"/>
            <a:t>Digitally yours…</a:t>
          </a:r>
          <a:endParaRPr lang="en-US" b="1" dirty="0"/>
        </a:p>
      </dgm:t>
    </dgm:pt>
    <dgm:pt modelId="{D1E8CFD8-5FFA-4F10-A703-B1130FEB0EAC}" type="parTrans" cxnId="{F29A3867-F595-478E-9B6C-346CC2678E7A}">
      <dgm:prSet/>
      <dgm:spPr/>
      <dgm:t>
        <a:bodyPr/>
        <a:lstStyle/>
        <a:p>
          <a:endParaRPr lang="en-US"/>
        </a:p>
      </dgm:t>
    </dgm:pt>
    <dgm:pt modelId="{E66B6EB8-DAD8-468F-8336-212617DE6F2A}" type="sibTrans" cxnId="{F29A3867-F595-478E-9B6C-346CC2678E7A}">
      <dgm:prSet/>
      <dgm:spPr/>
      <dgm:t>
        <a:bodyPr/>
        <a:lstStyle/>
        <a:p>
          <a:endParaRPr lang="en-US"/>
        </a:p>
      </dgm:t>
    </dgm:pt>
    <dgm:pt modelId="{A9A59941-CE68-4288-9A04-34C8369B170C}">
      <dgm:prSet phldrT="[Text]"/>
      <dgm:spPr/>
      <dgm:t>
        <a:bodyPr/>
        <a:lstStyle/>
        <a:p>
          <a:r>
            <a:rPr lang="en-US" b="1" dirty="0" smtClean="0"/>
            <a:t>E-governance</a:t>
          </a:r>
          <a:endParaRPr lang="en-US" b="1" dirty="0"/>
        </a:p>
      </dgm:t>
    </dgm:pt>
    <dgm:pt modelId="{4FA70BA5-A842-49F4-8421-CB9B0D4CFC2E}" type="parTrans" cxnId="{2D1DDBF6-D2E4-4D81-8DD6-FC157A36197E}">
      <dgm:prSet/>
      <dgm:spPr/>
      <dgm:t>
        <a:bodyPr/>
        <a:lstStyle/>
        <a:p>
          <a:endParaRPr lang="en-US" b="1"/>
        </a:p>
      </dgm:t>
    </dgm:pt>
    <dgm:pt modelId="{0B60D2D0-324F-4DDC-98EF-64B08AC90397}" type="sibTrans" cxnId="{2D1DDBF6-D2E4-4D81-8DD6-FC157A36197E}">
      <dgm:prSet/>
      <dgm:spPr/>
      <dgm:t>
        <a:bodyPr/>
        <a:lstStyle/>
        <a:p>
          <a:endParaRPr lang="en-US"/>
        </a:p>
      </dgm:t>
    </dgm:pt>
    <dgm:pt modelId="{C8B270E5-2D02-443A-946B-FCF4D3CEA66E}">
      <dgm:prSet/>
      <dgm:spPr/>
      <dgm:t>
        <a:bodyPr/>
        <a:lstStyle/>
        <a:p>
          <a:r>
            <a:rPr lang="en-US" b="1" smtClean="0"/>
            <a:t>E- agriculture</a:t>
          </a:r>
          <a:endParaRPr lang="en-US" b="1" dirty="0" smtClean="0"/>
        </a:p>
      </dgm:t>
    </dgm:pt>
    <dgm:pt modelId="{7A4B8C6E-3E05-4E65-A455-6B7EC400C977}" type="parTrans" cxnId="{5B2FB69F-3F81-4954-B39D-AB6EE71CF18B}">
      <dgm:prSet/>
      <dgm:spPr/>
      <dgm:t>
        <a:bodyPr/>
        <a:lstStyle/>
        <a:p>
          <a:endParaRPr lang="en-US" b="1"/>
        </a:p>
      </dgm:t>
    </dgm:pt>
    <dgm:pt modelId="{19066968-2360-4E73-8D81-F506C879F6A7}" type="sibTrans" cxnId="{5B2FB69F-3F81-4954-B39D-AB6EE71CF18B}">
      <dgm:prSet/>
      <dgm:spPr/>
      <dgm:t>
        <a:bodyPr/>
        <a:lstStyle/>
        <a:p>
          <a:endParaRPr lang="en-US"/>
        </a:p>
      </dgm:t>
    </dgm:pt>
    <dgm:pt modelId="{89CE2F04-815B-4B9F-B7EF-7A1E3A110511}">
      <dgm:prSet/>
      <dgm:spPr/>
      <dgm:t>
        <a:bodyPr/>
        <a:lstStyle/>
        <a:p>
          <a:r>
            <a:rPr lang="en-US" b="1" dirty="0" smtClean="0"/>
            <a:t>E-health/ </a:t>
          </a:r>
        </a:p>
        <a:p>
          <a:r>
            <a:rPr lang="en-US" b="1" dirty="0" smtClean="0"/>
            <a:t>e-care</a:t>
          </a:r>
        </a:p>
      </dgm:t>
    </dgm:pt>
    <dgm:pt modelId="{F9C033A5-A66D-4AFC-80ED-5C995AFB823B}" type="parTrans" cxnId="{D81F0745-63D2-489A-8578-60F3D8D5E031}">
      <dgm:prSet/>
      <dgm:spPr/>
      <dgm:t>
        <a:bodyPr/>
        <a:lstStyle/>
        <a:p>
          <a:endParaRPr lang="en-US" b="1"/>
        </a:p>
      </dgm:t>
    </dgm:pt>
    <dgm:pt modelId="{847FABEB-D0AE-4205-BDAB-357FA5CCFFB6}" type="sibTrans" cxnId="{D81F0745-63D2-489A-8578-60F3D8D5E031}">
      <dgm:prSet/>
      <dgm:spPr/>
      <dgm:t>
        <a:bodyPr/>
        <a:lstStyle/>
        <a:p>
          <a:endParaRPr lang="en-US"/>
        </a:p>
      </dgm:t>
    </dgm:pt>
    <dgm:pt modelId="{86237D8C-FB65-4D7B-A38E-B2EB0FE0AE6C}">
      <dgm:prSet/>
      <dgm:spPr/>
      <dgm:t>
        <a:bodyPr/>
        <a:lstStyle/>
        <a:p>
          <a:r>
            <a:rPr lang="en-US" b="1" dirty="0" smtClean="0"/>
            <a:t>E-education</a:t>
          </a:r>
        </a:p>
      </dgm:t>
    </dgm:pt>
    <dgm:pt modelId="{0820B8F6-27E8-4DD3-B971-D039C3B7EF75}" type="parTrans" cxnId="{95DAD25F-BC1F-4A91-8022-A4689966EB28}">
      <dgm:prSet/>
      <dgm:spPr/>
      <dgm:t>
        <a:bodyPr/>
        <a:lstStyle/>
        <a:p>
          <a:endParaRPr lang="en-US" b="1"/>
        </a:p>
      </dgm:t>
    </dgm:pt>
    <dgm:pt modelId="{C7501241-8CF6-4C88-9F3D-30624BCA768A}" type="sibTrans" cxnId="{95DAD25F-BC1F-4A91-8022-A4689966EB28}">
      <dgm:prSet/>
      <dgm:spPr/>
      <dgm:t>
        <a:bodyPr/>
        <a:lstStyle/>
        <a:p>
          <a:endParaRPr lang="en-US"/>
        </a:p>
      </dgm:t>
    </dgm:pt>
    <dgm:pt modelId="{6CE7CF7F-D801-4860-9C8E-46DB3CAC8D38}">
      <dgm:prSet/>
      <dgm:spPr/>
      <dgm:t>
        <a:bodyPr/>
        <a:lstStyle/>
        <a:p>
          <a:r>
            <a:rPr lang="en-US" b="1" dirty="0" smtClean="0"/>
            <a:t>E-services</a:t>
          </a:r>
        </a:p>
      </dgm:t>
    </dgm:pt>
    <dgm:pt modelId="{9AC1F227-B84B-4D5E-8D5A-A203E3074AC1}" type="parTrans" cxnId="{97EDBFB3-408E-406F-9976-6203787E4AE7}">
      <dgm:prSet/>
      <dgm:spPr/>
      <dgm:t>
        <a:bodyPr/>
        <a:lstStyle/>
        <a:p>
          <a:endParaRPr lang="en-US" b="1"/>
        </a:p>
      </dgm:t>
    </dgm:pt>
    <dgm:pt modelId="{33F6241F-17A0-465C-A426-19D70B09281A}" type="sibTrans" cxnId="{97EDBFB3-408E-406F-9976-6203787E4AE7}">
      <dgm:prSet/>
      <dgm:spPr/>
      <dgm:t>
        <a:bodyPr/>
        <a:lstStyle/>
        <a:p>
          <a:endParaRPr lang="en-US"/>
        </a:p>
      </dgm:t>
    </dgm:pt>
    <dgm:pt modelId="{EAFA236A-AB86-4278-97B1-EB5AFF9593E5}">
      <dgm:prSet/>
      <dgm:spPr/>
      <dgm:t>
        <a:bodyPr/>
        <a:lstStyle/>
        <a:p>
          <a:r>
            <a:rPr lang="en-US" b="1" dirty="0" smtClean="0"/>
            <a:t>Ecommerce</a:t>
          </a:r>
        </a:p>
        <a:p>
          <a:r>
            <a:rPr lang="en-US" b="1" dirty="0" smtClean="0"/>
            <a:t> / e-tailing</a:t>
          </a:r>
        </a:p>
      </dgm:t>
    </dgm:pt>
    <dgm:pt modelId="{8C6AF2E2-79D6-4909-8BFB-1163448CD94C}" type="parTrans" cxnId="{341A148F-25D3-4A97-9F86-5A3303F97443}">
      <dgm:prSet/>
      <dgm:spPr/>
      <dgm:t>
        <a:bodyPr/>
        <a:lstStyle/>
        <a:p>
          <a:endParaRPr lang="en-US" b="1"/>
        </a:p>
      </dgm:t>
    </dgm:pt>
    <dgm:pt modelId="{6CE5179A-F10F-48A1-B104-123D1B116D0F}" type="sibTrans" cxnId="{341A148F-25D3-4A97-9F86-5A3303F97443}">
      <dgm:prSet/>
      <dgm:spPr/>
      <dgm:t>
        <a:bodyPr/>
        <a:lstStyle/>
        <a:p>
          <a:endParaRPr lang="en-US"/>
        </a:p>
      </dgm:t>
    </dgm:pt>
    <dgm:pt modelId="{AF0B314B-ED9E-497F-AB69-4F1BE7E4011B}">
      <dgm:prSet/>
      <dgm:spPr/>
      <dgm:t>
        <a:bodyPr/>
        <a:lstStyle/>
        <a:p>
          <a:r>
            <a:rPr lang="en-US" b="1" smtClean="0"/>
            <a:t>E-finance &amp; e-banking</a:t>
          </a:r>
          <a:endParaRPr lang="en-US" b="1" dirty="0" smtClean="0"/>
        </a:p>
      </dgm:t>
    </dgm:pt>
    <dgm:pt modelId="{CC56821E-EFE5-4FC5-87F2-A4DE592C5B8E}" type="parTrans" cxnId="{3645DB66-1040-435B-BD4E-D9689F4AF63E}">
      <dgm:prSet/>
      <dgm:spPr/>
      <dgm:t>
        <a:bodyPr/>
        <a:lstStyle/>
        <a:p>
          <a:endParaRPr lang="en-US" b="1"/>
        </a:p>
      </dgm:t>
    </dgm:pt>
    <dgm:pt modelId="{110432D8-472B-4352-A5FE-4684BB2BA3BD}" type="sibTrans" cxnId="{3645DB66-1040-435B-BD4E-D9689F4AF63E}">
      <dgm:prSet/>
      <dgm:spPr/>
      <dgm:t>
        <a:bodyPr/>
        <a:lstStyle/>
        <a:p>
          <a:endParaRPr lang="en-US"/>
        </a:p>
      </dgm:t>
    </dgm:pt>
    <dgm:pt modelId="{E7A336B9-8DBD-4F94-9071-C2E0C7B68132}" type="pres">
      <dgm:prSet presAssocID="{EDC744F2-C555-4AE7-AC2A-94CC57BE25F9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0DBAF18-99E1-4FA3-AFD7-AE11968F16B7}" type="pres">
      <dgm:prSet presAssocID="{DFAB7369-8F06-4C50-964C-CA47917AD356}" presName="centerShape" presStyleLbl="node0" presStyleIdx="0" presStyleCnt="1"/>
      <dgm:spPr/>
      <dgm:t>
        <a:bodyPr/>
        <a:lstStyle/>
        <a:p>
          <a:endParaRPr lang="en-US"/>
        </a:p>
      </dgm:t>
    </dgm:pt>
    <dgm:pt modelId="{F8753253-18C7-4D49-8ACC-50DB70EE43D3}" type="pres">
      <dgm:prSet presAssocID="{4FA70BA5-A842-49F4-8421-CB9B0D4CFC2E}" presName="parTrans" presStyleLbl="sibTrans2D1" presStyleIdx="0" presStyleCnt="7"/>
      <dgm:spPr/>
      <dgm:t>
        <a:bodyPr/>
        <a:lstStyle/>
        <a:p>
          <a:endParaRPr lang="en-US"/>
        </a:p>
      </dgm:t>
    </dgm:pt>
    <dgm:pt modelId="{24D8D853-A0BA-4E4C-BA53-27C0B63771C3}" type="pres">
      <dgm:prSet presAssocID="{4FA70BA5-A842-49F4-8421-CB9B0D4CFC2E}" presName="connectorText" presStyleLbl="sibTrans2D1" presStyleIdx="0" presStyleCnt="7"/>
      <dgm:spPr/>
      <dgm:t>
        <a:bodyPr/>
        <a:lstStyle/>
        <a:p>
          <a:endParaRPr lang="en-US"/>
        </a:p>
      </dgm:t>
    </dgm:pt>
    <dgm:pt modelId="{9F70D297-D925-48D0-BD64-AF80D636F80F}" type="pres">
      <dgm:prSet presAssocID="{A9A59941-CE68-4288-9A04-34C8369B170C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43FD80-0742-4C42-8CB7-3BD35D2515ED}" type="pres">
      <dgm:prSet presAssocID="{7A4B8C6E-3E05-4E65-A455-6B7EC400C977}" presName="parTrans" presStyleLbl="sibTrans2D1" presStyleIdx="1" presStyleCnt="7"/>
      <dgm:spPr/>
      <dgm:t>
        <a:bodyPr/>
        <a:lstStyle/>
        <a:p>
          <a:endParaRPr lang="en-US"/>
        </a:p>
      </dgm:t>
    </dgm:pt>
    <dgm:pt modelId="{881C4BD0-597D-4CC8-AB83-E16810712440}" type="pres">
      <dgm:prSet presAssocID="{7A4B8C6E-3E05-4E65-A455-6B7EC400C977}" presName="connectorText" presStyleLbl="sibTrans2D1" presStyleIdx="1" presStyleCnt="7"/>
      <dgm:spPr/>
      <dgm:t>
        <a:bodyPr/>
        <a:lstStyle/>
        <a:p>
          <a:endParaRPr lang="en-US"/>
        </a:p>
      </dgm:t>
    </dgm:pt>
    <dgm:pt modelId="{34287862-57CA-4F04-9983-292F203FA7CC}" type="pres">
      <dgm:prSet presAssocID="{C8B270E5-2D02-443A-946B-FCF4D3CEA66E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E228FA-8126-4877-A57B-2F2C6E575C5B}" type="pres">
      <dgm:prSet presAssocID="{F9C033A5-A66D-4AFC-80ED-5C995AFB823B}" presName="parTrans" presStyleLbl="sibTrans2D1" presStyleIdx="2" presStyleCnt="7"/>
      <dgm:spPr/>
      <dgm:t>
        <a:bodyPr/>
        <a:lstStyle/>
        <a:p>
          <a:endParaRPr lang="en-US"/>
        </a:p>
      </dgm:t>
    </dgm:pt>
    <dgm:pt modelId="{15FBFA26-7630-4204-86F1-0678610894C4}" type="pres">
      <dgm:prSet presAssocID="{F9C033A5-A66D-4AFC-80ED-5C995AFB823B}" presName="connectorText" presStyleLbl="sibTrans2D1" presStyleIdx="2" presStyleCnt="7"/>
      <dgm:spPr/>
      <dgm:t>
        <a:bodyPr/>
        <a:lstStyle/>
        <a:p>
          <a:endParaRPr lang="en-US"/>
        </a:p>
      </dgm:t>
    </dgm:pt>
    <dgm:pt modelId="{D0476E92-D1A3-4D35-A7F7-278FF4D7010B}" type="pres">
      <dgm:prSet presAssocID="{89CE2F04-815B-4B9F-B7EF-7A1E3A110511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8864C7-98D5-4C4A-81C8-02E5F7FE1A37}" type="pres">
      <dgm:prSet presAssocID="{0820B8F6-27E8-4DD3-B971-D039C3B7EF75}" presName="parTrans" presStyleLbl="sibTrans2D1" presStyleIdx="3" presStyleCnt="7"/>
      <dgm:spPr/>
      <dgm:t>
        <a:bodyPr/>
        <a:lstStyle/>
        <a:p>
          <a:endParaRPr lang="en-US"/>
        </a:p>
      </dgm:t>
    </dgm:pt>
    <dgm:pt modelId="{673322C4-A70C-4500-83AD-D20E1006E858}" type="pres">
      <dgm:prSet presAssocID="{0820B8F6-27E8-4DD3-B971-D039C3B7EF75}" presName="connectorText" presStyleLbl="sibTrans2D1" presStyleIdx="3" presStyleCnt="7"/>
      <dgm:spPr/>
      <dgm:t>
        <a:bodyPr/>
        <a:lstStyle/>
        <a:p>
          <a:endParaRPr lang="en-US"/>
        </a:p>
      </dgm:t>
    </dgm:pt>
    <dgm:pt modelId="{63010F7C-8399-4E96-A502-9C0A17914EAD}" type="pres">
      <dgm:prSet presAssocID="{86237D8C-FB65-4D7B-A38E-B2EB0FE0AE6C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933866-E2C6-4DC8-8C83-A23EE32FE680}" type="pres">
      <dgm:prSet presAssocID="{9AC1F227-B84B-4D5E-8D5A-A203E3074AC1}" presName="parTrans" presStyleLbl="sibTrans2D1" presStyleIdx="4" presStyleCnt="7"/>
      <dgm:spPr/>
      <dgm:t>
        <a:bodyPr/>
        <a:lstStyle/>
        <a:p>
          <a:endParaRPr lang="en-US"/>
        </a:p>
      </dgm:t>
    </dgm:pt>
    <dgm:pt modelId="{4EC844C6-70A3-4AD8-95FA-CB5920CD4450}" type="pres">
      <dgm:prSet presAssocID="{9AC1F227-B84B-4D5E-8D5A-A203E3074AC1}" presName="connectorText" presStyleLbl="sibTrans2D1" presStyleIdx="4" presStyleCnt="7"/>
      <dgm:spPr/>
      <dgm:t>
        <a:bodyPr/>
        <a:lstStyle/>
        <a:p>
          <a:endParaRPr lang="en-US"/>
        </a:p>
      </dgm:t>
    </dgm:pt>
    <dgm:pt modelId="{15B81E16-C790-40E9-BA34-0A70FD601A02}" type="pres">
      <dgm:prSet presAssocID="{6CE7CF7F-D801-4860-9C8E-46DB3CAC8D38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962DBF-A506-456A-B092-E73600672BC2}" type="pres">
      <dgm:prSet presAssocID="{8C6AF2E2-79D6-4909-8BFB-1163448CD94C}" presName="parTrans" presStyleLbl="sibTrans2D1" presStyleIdx="5" presStyleCnt="7"/>
      <dgm:spPr/>
      <dgm:t>
        <a:bodyPr/>
        <a:lstStyle/>
        <a:p>
          <a:endParaRPr lang="en-US"/>
        </a:p>
      </dgm:t>
    </dgm:pt>
    <dgm:pt modelId="{37500F2C-20BC-4E04-9E06-417EACB35B09}" type="pres">
      <dgm:prSet presAssocID="{8C6AF2E2-79D6-4909-8BFB-1163448CD94C}" presName="connectorText" presStyleLbl="sibTrans2D1" presStyleIdx="5" presStyleCnt="7"/>
      <dgm:spPr/>
      <dgm:t>
        <a:bodyPr/>
        <a:lstStyle/>
        <a:p>
          <a:endParaRPr lang="en-US"/>
        </a:p>
      </dgm:t>
    </dgm:pt>
    <dgm:pt modelId="{5A7E3D2E-7A1A-4918-83D8-A16FCCCB40AD}" type="pres">
      <dgm:prSet presAssocID="{EAFA236A-AB86-4278-97B1-EB5AFF9593E5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F76CD2-80B1-4A0C-BDE6-BC73099F68E7}" type="pres">
      <dgm:prSet presAssocID="{CC56821E-EFE5-4FC5-87F2-A4DE592C5B8E}" presName="parTrans" presStyleLbl="sibTrans2D1" presStyleIdx="6" presStyleCnt="7"/>
      <dgm:spPr/>
      <dgm:t>
        <a:bodyPr/>
        <a:lstStyle/>
        <a:p>
          <a:endParaRPr lang="en-US"/>
        </a:p>
      </dgm:t>
    </dgm:pt>
    <dgm:pt modelId="{037128FA-9E16-47F3-980B-7383C18503A6}" type="pres">
      <dgm:prSet presAssocID="{CC56821E-EFE5-4FC5-87F2-A4DE592C5B8E}" presName="connectorText" presStyleLbl="sibTrans2D1" presStyleIdx="6" presStyleCnt="7"/>
      <dgm:spPr/>
      <dgm:t>
        <a:bodyPr/>
        <a:lstStyle/>
        <a:p>
          <a:endParaRPr lang="en-US"/>
        </a:p>
      </dgm:t>
    </dgm:pt>
    <dgm:pt modelId="{7A1B7BE1-B64A-4FEF-8779-38C0DBA4F76E}" type="pres">
      <dgm:prSet presAssocID="{AF0B314B-ED9E-497F-AB69-4F1BE7E4011B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D1DDBF6-D2E4-4D81-8DD6-FC157A36197E}" srcId="{DFAB7369-8F06-4C50-964C-CA47917AD356}" destId="{A9A59941-CE68-4288-9A04-34C8369B170C}" srcOrd="0" destOrd="0" parTransId="{4FA70BA5-A842-49F4-8421-CB9B0D4CFC2E}" sibTransId="{0B60D2D0-324F-4DDC-98EF-64B08AC90397}"/>
    <dgm:cxn modelId="{3645DB66-1040-435B-BD4E-D9689F4AF63E}" srcId="{DFAB7369-8F06-4C50-964C-CA47917AD356}" destId="{AF0B314B-ED9E-497F-AB69-4F1BE7E4011B}" srcOrd="6" destOrd="0" parTransId="{CC56821E-EFE5-4FC5-87F2-A4DE592C5B8E}" sibTransId="{110432D8-472B-4352-A5FE-4684BB2BA3BD}"/>
    <dgm:cxn modelId="{4AD12E8B-776E-45F1-B090-FBA0EA5ACE03}" type="presOf" srcId="{CC56821E-EFE5-4FC5-87F2-A4DE592C5B8E}" destId="{09F76CD2-80B1-4A0C-BDE6-BC73099F68E7}" srcOrd="0" destOrd="0" presId="urn:microsoft.com/office/officeart/2005/8/layout/radial5"/>
    <dgm:cxn modelId="{C340AA53-2B84-4758-9060-F3956F40539E}" type="presOf" srcId="{0820B8F6-27E8-4DD3-B971-D039C3B7EF75}" destId="{C68864C7-98D5-4C4A-81C8-02E5F7FE1A37}" srcOrd="0" destOrd="0" presId="urn:microsoft.com/office/officeart/2005/8/layout/radial5"/>
    <dgm:cxn modelId="{66E2D015-A0B3-435C-9557-D094AB4A1A55}" type="presOf" srcId="{F9C033A5-A66D-4AFC-80ED-5C995AFB823B}" destId="{8EE228FA-8126-4877-A57B-2F2C6E575C5B}" srcOrd="0" destOrd="0" presId="urn:microsoft.com/office/officeart/2005/8/layout/radial5"/>
    <dgm:cxn modelId="{61CBBD85-7D88-43DF-A287-C453AD44E543}" type="presOf" srcId="{4FA70BA5-A842-49F4-8421-CB9B0D4CFC2E}" destId="{F8753253-18C7-4D49-8ACC-50DB70EE43D3}" srcOrd="0" destOrd="0" presId="urn:microsoft.com/office/officeart/2005/8/layout/radial5"/>
    <dgm:cxn modelId="{119B8C00-4AB3-4456-8C37-504D54194360}" type="presOf" srcId="{EDC744F2-C555-4AE7-AC2A-94CC57BE25F9}" destId="{E7A336B9-8DBD-4F94-9071-C2E0C7B68132}" srcOrd="0" destOrd="0" presId="urn:microsoft.com/office/officeart/2005/8/layout/radial5"/>
    <dgm:cxn modelId="{ACDF1F71-321E-49E1-BF70-E789A0AA5F44}" type="presOf" srcId="{89CE2F04-815B-4B9F-B7EF-7A1E3A110511}" destId="{D0476E92-D1A3-4D35-A7F7-278FF4D7010B}" srcOrd="0" destOrd="0" presId="urn:microsoft.com/office/officeart/2005/8/layout/radial5"/>
    <dgm:cxn modelId="{9D52FDA9-A53E-4CCB-ACE9-5D459A950CA8}" type="presOf" srcId="{A9A59941-CE68-4288-9A04-34C8369B170C}" destId="{9F70D297-D925-48D0-BD64-AF80D636F80F}" srcOrd="0" destOrd="0" presId="urn:microsoft.com/office/officeart/2005/8/layout/radial5"/>
    <dgm:cxn modelId="{B3F328BB-BB57-4DC1-B856-C4F92435FC6D}" type="presOf" srcId="{7A4B8C6E-3E05-4E65-A455-6B7EC400C977}" destId="{881C4BD0-597D-4CC8-AB83-E16810712440}" srcOrd="1" destOrd="0" presId="urn:microsoft.com/office/officeart/2005/8/layout/radial5"/>
    <dgm:cxn modelId="{95DAD25F-BC1F-4A91-8022-A4689966EB28}" srcId="{DFAB7369-8F06-4C50-964C-CA47917AD356}" destId="{86237D8C-FB65-4D7B-A38E-B2EB0FE0AE6C}" srcOrd="3" destOrd="0" parTransId="{0820B8F6-27E8-4DD3-B971-D039C3B7EF75}" sibTransId="{C7501241-8CF6-4C88-9F3D-30624BCA768A}"/>
    <dgm:cxn modelId="{F3B77D28-555D-417B-8411-A67602B5057C}" type="presOf" srcId="{EAFA236A-AB86-4278-97B1-EB5AFF9593E5}" destId="{5A7E3D2E-7A1A-4918-83D8-A16FCCCB40AD}" srcOrd="0" destOrd="0" presId="urn:microsoft.com/office/officeart/2005/8/layout/radial5"/>
    <dgm:cxn modelId="{88338FBE-50CA-4592-A660-4D0D6FFDA2E9}" type="presOf" srcId="{7A4B8C6E-3E05-4E65-A455-6B7EC400C977}" destId="{6B43FD80-0742-4C42-8CB7-3BD35D2515ED}" srcOrd="0" destOrd="0" presId="urn:microsoft.com/office/officeart/2005/8/layout/radial5"/>
    <dgm:cxn modelId="{F29A3867-F595-478E-9B6C-346CC2678E7A}" srcId="{EDC744F2-C555-4AE7-AC2A-94CC57BE25F9}" destId="{DFAB7369-8F06-4C50-964C-CA47917AD356}" srcOrd="0" destOrd="0" parTransId="{D1E8CFD8-5FFA-4F10-A703-B1130FEB0EAC}" sibTransId="{E66B6EB8-DAD8-468F-8336-212617DE6F2A}"/>
    <dgm:cxn modelId="{97EDBFB3-408E-406F-9976-6203787E4AE7}" srcId="{DFAB7369-8F06-4C50-964C-CA47917AD356}" destId="{6CE7CF7F-D801-4860-9C8E-46DB3CAC8D38}" srcOrd="4" destOrd="0" parTransId="{9AC1F227-B84B-4D5E-8D5A-A203E3074AC1}" sibTransId="{33F6241F-17A0-465C-A426-19D70B09281A}"/>
    <dgm:cxn modelId="{865CE18D-8827-447A-A5CF-5ADE25D26EDA}" type="presOf" srcId="{9AC1F227-B84B-4D5E-8D5A-A203E3074AC1}" destId="{4EC844C6-70A3-4AD8-95FA-CB5920CD4450}" srcOrd="1" destOrd="0" presId="urn:microsoft.com/office/officeart/2005/8/layout/radial5"/>
    <dgm:cxn modelId="{ABA012EC-EBAA-4DFB-9D93-0D4BFF91D9AB}" type="presOf" srcId="{C8B270E5-2D02-443A-946B-FCF4D3CEA66E}" destId="{34287862-57CA-4F04-9983-292F203FA7CC}" srcOrd="0" destOrd="0" presId="urn:microsoft.com/office/officeart/2005/8/layout/radial5"/>
    <dgm:cxn modelId="{341A148F-25D3-4A97-9F86-5A3303F97443}" srcId="{DFAB7369-8F06-4C50-964C-CA47917AD356}" destId="{EAFA236A-AB86-4278-97B1-EB5AFF9593E5}" srcOrd="5" destOrd="0" parTransId="{8C6AF2E2-79D6-4909-8BFB-1163448CD94C}" sibTransId="{6CE5179A-F10F-48A1-B104-123D1B116D0F}"/>
    <dgm:cxn modelId="{D4EB0B8A-CA32-4197-AF8B-4282227ABDB9}" type="presOf" srcId="{8C6AF2E2-79D6-4909-8BFB-1163448CD94C}" destId="{84962DBF-A506-456A-B092-E73600672BC2}" srcOrd="0" destOrd="0" presId="urn:microsoft.com/office/officeart/2005/8/layout/radial5"/>
    <dgm:cxn modelId="{5F0DCA59-BA90-444E-B185-9E9A3D15F767}" type="presOf" srcId="{AF0B314B-ED9E-497F-AB69-4F1BE7E4011B}" destId="{7A1B7BE1-B64A-4FEF-8779-38C0DBA4F76E}" srcOrd="0" destOrd="0" presId="urn:microsoft.com/office/officeart/2005/8/layout/radial5"/>
    <dgm:cxn modelId="{5B2FB69F-3F81-4954-B39D-AB6EE71CF18B}" srcId="{DFAB7369-8F06-4C50-964C-CA47917AD356}" destId="{C8B270E5-2D02-443A-946B-FCF4D3CEA66E}" srcOrd="1" destOrd="0" parTransId="{7A4B8C6E-3E05-4E65-A455-6B7EC400C977}" sibTransId="{19066968-2360-4E73-8D81-F506C879F6A7}"/>
    <dgm:cxn modelId="{C399CA31-90B5-43E5-8024-CE8DE9663288}" type="presOf" srcId="{4FA70BA5-A842-49F4-8421-CB9B0D4CFC2E}" destId="{24D8D853-A0BA-4E4C-BA53-27C0B63771C3}" srcOrd="1" destOrd="0" presId="urn:microsoft.com/office/officeart/2005/8/layout/radial5"/>
    <dgm:cxn modelId="{5B35CB5B-2C33-4615-A809-1F934B4C8267}" type="presOf" srcId="{8C6AF2E2-79D6-4909-8BFB-1163448CD94C}" destId="{37500F2C-20BC-4E04-9E06-417EACB35B09}" srcOrd="1" destOrd="0" presId="urn:microsoft.com/office/officeart/2005/8/layout/radial5"/>
    <dgm:cxn modelId="{B0B1E15D-7B3E-46D7-9A64-9881C73E443D}" type="presOf" srcId="{86237D8C-FB65-4D7B-A38E-B2EB0FE0AE6C}" destId="{63010F7C-8399-4E96-A502-9C0A17914EAD}" srcOrd="0" destOrd="0" presId="urn:microsoft.com/office/officeart/2005/8/layout/radial5"/>
    <dgm:cxn modelId="{E9C72EE8-6246-4306-BCF2-4729FFCCDB01}" type="presOf" srcId="{F9C033A5-A66D-4AFC-80ED-5C995AFB823B}" destId="{15FBFA26-7630-4204-86F1-0678610894C4}" srcOrd="1" destOrd="0" presId="urn:microsoft.com/office/officeart/2005/8/layout/radial5"/>
    <dgm:cxn modelId="{6183F7FA-FF37-4D7A-ABC3-6E83823AD60A}" type="presOf" srcId="{DFAB7369-8F06-4C50-964C-CA47917AD356}" destId="{00DBAF18-99E1-4FA3-AFD7-AE11968F16B7}" srcOrd="0" destOrd="0" presId="urn:microsoft.com/office/officeart/2005/8/layout/radial5"/>
    <dgm:cxn modelId="{1C0800C0-E8CB-406D-BC74-F763529D1BC5}" type="presOf" srcId="{9AC1F227-B84B-4D5E-8D5A-A203E3074AC1}" destId="{E1933866-E2C6-4DC8-8C83-A23EE32FE680}" srcOrd="0" destOrd="0" presId="urn:microsoft.com/office/officeart/2005/8/layout/radial5"/>
    <dgm:cxn modelId="{39D15359-2804-4E69-9967-80577E321D5F}" type="presOf" srcId="{0820B8F6-27E8-4DD3-B971-D039C3B7EF75}" destId="{673322C4-A70C-4500-83AD-D20E1006E858}" srcOrd="1" destOrd="0" presId="urn:microsoft.com/office/officeart/2005/8/layout/radial5"/>
    <dgm:cxn modelId="{EC046EA7-2A79-4D67-ACE4-4D9282C67300}" type="presOf" srcId="{CC56821E-EFE5-4FC5-87F2-A4DE592C5B8E}" destId="{037128FA-9E16-47F3-980B-7383C18503A6}" srcOrd="1" destOrd="0" presId="urn:microsoft.com/office/officeart/2005/8/layout/radial5"/>
    <dgm:cxn modelId="{9865A8C6-5320-49CF-A170-A8BB03DC4055}" type="presOf" srcId="{6CE7CF7F-D801-4860-9C8E-46DB3CAC8D38}" destId="{15B81E16-C790-40E9-BA34-0A70FD601A02}" srcOrd="0" destOrd="0" presId="urn:microsoft.com/office/officeart/2005/8/layout/radial5"/>
    <dgm:cxn modelId="{D81F0745-63D2-489A-8578-60F3D8D5E031}" srcId="{DFAB7369-8F06-4C50-964C-CA47917AD356}" destId="{89CE2F04-815B-4B9F-B7EF-7A1E3A110511}" srcOrd="2" destOrd="0" parTransId="{F9C033A5-A66D-4AFC-80ED-5C995AFB823B}" sibTransId="{847FABEB-D0AE-4205-BDAB-357FA5CCFFB6}"/>
    <dgm:cxn modelId="{6E83BF4F-D5A6-4FE7-9944-15F4AAB38323}" type="presParOf" srcId="{E7A336B9-8DBD-4F94-9071-C2E0C7B68132}" destId="{00DBAF18-99E1-4FA3-AFD7-AE11968F16B7}" srcOrd="0" destOrd="0" presId="urn:microsoft.com/office/officeart/2005/8/layout/radial5"/>
    <dgm:cxn modelId="{EA748373-B510-4FF8-AF5B-04D14B0877BA}" type="presParOf" srcId="{E7A336B9-8DBD-4F94-9071-C2E0C7B68132}" destId="{F8753253-18C7-4D49-8ACC-50DB70EE43D3}" srcOrd="1" destOrd="0" presId="urn:microsoft.com/office/officeart/2005/8/layout/radial5"/>
    <dgm:cxn modelId="{2AC2BE58-E40B-4781-96EB-60683C5D8A1C}" type="presParOf" srcId="{F8753253-18C7-4D49-8ACC-50DB70EE43D3}" destId="{24D8D853-A0BA-4E4C-BA53-27C0B63771C3}" srcOrd="0" destOrd="0" presId="urn:microsoft.com/office/officeart/2005/8/layout/radial5"/>
    <dgm:cxn modelId="{FABB7913-6369-40E1-9F78-6EF547131D44}" type="presParOf" srcId="{E7A336B9-8DBD-4F94-9071-C2E0C7B68132}" destId="{9F70D297-D925-48D0-BD64-AF80D636F80F}" srcOrd="2" destOrd="0" presId="urn:microsoft.com/office/officeart/2005/8/layout/radial5"/>
    <dgm:cxn modelId="{F41F8F1F-F8E0-480F-93A1-0ADDDDC62F1C}" type="presParOf" srcId="{E7A336B9-8DBD-4F94-9071-C2E0C7B68132}" destId="{6B43FD80-0742-4C42-8CB7-3BD35D2515ED}" srcOrd="3" destOrd="0" presId="urn:microsoft.com/office/officeart/2005/8/layout/radial5"/>
    <dgm:cxn modelId="{A1BFB160-267F-4B34-B08A-C3DF628DB1F5}" type="presParOf" srcId="{6B43FD80-0742-4C42-8CB7-3BD35D2515ED}" destId="{881C4BD0-597D-4CC8-AB83-E16810712440}" srcOrd="0" destOrd="0" presId="urn:microsoft.com/office/officeart/2005/8/layout/radial5"/>
    <dgm:cxn modelId="{C9DFB63F-1822-4003-A36C-499384BF509B}" type="presParOf" srcId="{E7A336B9-8DBD-4F94-9071-C2E0C7B68132}" destId="{34287862-57CA-4F04-9983-292F203FA7CC}" srcOrd="4" destOrd="0" presId="urn:microsoft.com/office/officeart/2005/8/layout/radial5"/>
    <dgm:cxn modelId="{8B4781E7-69E7-4B20-88DB-FD1A3A27AC5C}" type="presParOf" srcId="{E7A336B9-8DBD-4F94-9071-C2E0C7B68132}" destId="{8EE228FA-8126-4877-A57B-2F2C6E575C5B}" srcOrd="5" destOrd="0" presId="urn:microsoft.com/office/officeart/2005/8/layout/radial5"/>
    <dgm:cxn modelId="{841E2C84-4C4D-4DD5-90BC-2465F0C1B2AF}" type="presParOf" srcId="{8EE228FA-8126-4877-A57B-2F2C6E575C5B}" destId="{15FBFA26-7630-4204-86F1-0678610894C4}" srcOrd="0" destOrd="0" presId="urn:microsoft.com/office/officeart/2005/8/layout/radial5"/>
    <dgm:cxn modelId="{44AF2D6C-CC0E-4B8A-A4BE-ADA613F7FAEE}" type="presParOf" srcId="{E7A336B9-8DBD-4F94-9071-C2E0C7B68132}" destId="{D0476E92-D1A3-4D35-A7F7-278FF4D7010B}" srcOrd="6" destOrd="0" presId="urn:microsoft.com/office/officeart/2005/8/layout/radial5"/>
    <dgm:cxn modelId="{731C16A6-998F-4652-8CC4-4856A0750908}" type="presParOf" srcId="{E7A336B9-8DBD-4F94-9071-C2E0C7B68132}" destId="{C68864C7-98D5-4C4A-81C8-02E5F7FE1A37}" srcOrd="7" destOrd="0" presId="urn:microsoft.com/office/officeart/2005/8/layout/radial5"/>
    <dgm:cxn modelId="{88E2A24F-04D9-4C0C-8F68-8C12AD9A1A79}" type="presParOf" srcId="{C68864C7-98D5-4C4A-81C8-02E5F7FE1A37}" destId="{673322C4-A70C-4500-83AD-D20E1006E858}" srcOrd="0" destOrd="0" presId="urn:microsoft.com/office/officeart/2005/8/layout/radial5"/>
    <dgm:cxn modelId="{47E2EF2C-D1B0-46AF-8CE4-FBF947F08088}" type="presParOf" srcId="{E7A336B9-8DBD-4F94-9071-C2E0C7B68132}" destId="{63010F7C-8399-4E96-A502-9C0A17914EAD}" srcOrd="8" destOrd="0" presId="urn:microsoft.com/office/officeart/2005/8/layout/radial5"/>
    <dgm:cxn modelId="{BDD72AA1-B516-48D3-BD10-B3B98107E82E}" type="presParOf" srcId="{E7A336B9-8DBD-4F94-9071-C2E0C7B68132}" destId="{E1933866-E2C6-4DC8-8C83-A23EE32FE680}" srcOrd="9" destOrd="0" presId="urn:microsoft.com/office/officeart/2005/8/layout/radial5"/>
    <dgm:cxn modelId="{8198A9B6-CC2F-4019-99F6-627D44A99ADA}" type="presParOf" srcId="{E1933866-E2C6-4DC8-8C83-A23EE32FE680}" destId="{4EC844C6-70A3-4AD8-95FA-CB5920CD4450}" srcOrd="0" destOrd="0" presId="urn:microsoft.com/office/officeart/2005/8/layout/radial5"/>
    <dgm:cxn modelId="{3F51B63B-18B3-4F9C-A07C-F6AD690A3B87}" type="presParOf" srcId="{E7A336B9-8DBD-4F94-9071-C2E0C7B68132}" destId="{15B81E16-C790-40E9-BA34-0A70FD601A02}" srcOrd="10" destOrd="0" presId="urn:microsoft.com/office/officeart/2005/8/layout/radial5"/>
    <dgm:cxn modelId="{76F1704E-636D-43AC-AEF8-01061F24107D}" type="presParOf" srcId="{E7A336B9-8DBD-4F94-9071-C2E0C7B68132}" destId="{84962DBF-A506-456A-B092-E73600672BC2}" srcOrd="11" destOrd="0" presId="urn:microsoft.com/office/officeart/2005/8/layout/radial5"/>
    <dgm:cxn modelId="{F2BDCC9A-9C21-41B8-85BE-225D5DB4F8DE}" type="presParOf" srcId="{84962DBF-A506-456A-B092-E73600672BC2}" destId="{37500F2C-20BC-4E04-9E06-417EACB35B09}" srcOrd="0" destOrd="0" presId="urn:microsoft.com/office/officeart/2005/8/layout/radial5"/>
    <dgm:cxn modelId="{1EB328BC-201B-4566-AA1E-189A1C9F48CD}" type="presParOf" srcId="{E7A336B9-8DBD-4F94-9071-C2E0C7B68132}" destId="{5A7E3D2E-7A1A-4918-83D8-A16FCCCB40AD}" srcOrd="12" destOrd="0" presId="urn:microsoft.com/office/officeart/2005/8/layout/radial5"/>
    <dgm:cxn modelId="{F38129BF-0201-43D2-9C2D-7F6254E4028D}" type="presParOf" srcId="{E7A336B9-8DBD-4F94-9071-C2E0C7B68132}" destId="{09F76CD2-80B1-4A0C-BDE6-BC73099F68E7}" srcOrd="13" destOrd="0" presId="urn:microsoft.com/office/officeart/2005/8/layout/radial5"/>
    <dgm:cxn modelId="{88EDDF52-33C0-4999-A64B-763DFC1A4B5B}" type="presParOf" srcId="{09F76CD2-80B1-4A0C-BDE6-BC73099F68E7}" destId="{037128FA-9E16-47F3-980B-7383C18503A6}" srcOrd="0" destOrd="0" presId="urn:microsoft.com/office/officeart/2005/8/layout/radial5"/>
    <dgm:cxn modelId="{51F0760D-C58C-4D27-A86B-590034E1F76B}" type="presParOf" srcId="{E7A336B9-8DBD-4F94-9071-C2E0C7B68132}" destId="{7A1B7BE1-B64A-4FEF-8779-38C0DBA4F76E}" srcOrd="14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4DFD922-D0AB-460E-9EBC-75E917628437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2B3DA1C-1B1E-4F5B-B830-1052738704ED}">
      <dgm:prSet phldrT="[Text]"/>
      <dgm:spPr/>
      <dgm:t>
        <a:bodyPr/>
        <a:lstStyle/>
        <a:p>
          <a:r>
            <a:rPr lang="en-US" dirty="0" smtClean="0"/>
            <a:t>ICT in agriculture </a:t>
          </a:r>
          <a:endParaRPr lang="en-US" dirty="0"/>
        </a:p>
      </dgm:t>
    </dgm:pt>
    <dgm:pt modelId="{AF6B98FD-4DAD-4E19-9540-3909B9EF75DE}" type="parTrans" cxnId="{70419D76-0CB0-4189-BC9D-ED0D89AE8A17}">
      <dgm:prSet/>
      <dgm:spPr/>
      <dgm:t>
        <a:bodyPr/>
        <a:lstStyle/>
        <a:p>
          <a:endParaRPr lang="en-US"/>
        </a:p>
      </dgm:t>
    </dgm:pt>
    <dgm:pt modelId="{7AC54284-D7B9-402B-9AF5-7A53139D7657}" type="sibTrans" cxnId="{70419D76-0CB0-4189-BC9D-ED0D89AE8A17}">
      <dgm:prSet/>
      <dgm:spPr/>
      <dgm:t>
        <a:bodyPr/>
        <a:lstStyle/>
        <a:p>
          <a:endParaRPr lang="en-US"/>
        </a:p>
      </dgm:t>
    </dgm:pt>
    <dgm:pt modelId="{7A7532F6-7346-40D0-BD72-3D03499B20AC}">
      <dgm:prSet phldrT="[Text]"/>
      <dgm:spPr/>
      <dgm:t>
        <a:bodyPr/>
        <a:lstStyle/>
        <a:p>
          <a:r>
            <a:rPr lang="en-US" dirty="0" smtClean="0"/>
            <a:t>Knowledge, production,  markets, price, weather, precision </a:t>
          </a:r>
          <a:r>
            <a:rPr lang="en-US" dirty="0" err="1" smtClean="0"/>
            <a:t>tech.,analytics</a:t>
          </a:r>
          <a:r>
            <a:rPr lang="en-US" dirty="0" smtClean="0"/>
            <a:t>, land </a:t>
          </a:r>
          <a:r>
            <a:rPr lang="en-US" dirty="0" err="1" smtClean="0"/>
            <a:t>recorsd</a:t>
          </a:r>
          <a:r>
            <a:rPr lang="en-US" dirty="0" smtClean="0"/>
            <a:t>, water </a:t>
          </a:r>
          <a:r>
            <a:rPr lang="en-US" dirty="0" err="1" smtClean="0"/>
            <a:t>mgmt</a:t>
          </a:r>
          <a:r>
            <a:rPr lang="en-US" dirty="0" smtClean="0"/>
            <a:t>, waste </a:t>
          </a:r>
          <a:r>
            <a:rPr lang="en-US" dirty="0" err="1" smtClean="0"/>
            <a:t>mgmt</a:t>
          </a:r>
          <a:r>
            <a:rPr lang="en-US" dirty="0" smtClean="0"/>
            <a:t>, pest monitoring, </a:t>
          </a:r>
          <a:r>
            <a:rPr lang="en-US" dirty="0" err="1" smtClean="0"/>
            <a:t>survaillance</a:t>
          </a:r>
          <a:r>
            <a:rPr lang="en-US" dirty="0" smtClean="0"/>
            <a:t>, early warning </a:t>
          </a:r>
          <a:endParaRPr lang="en-US" dirty="0"/>
        </a:p>
      </dgm:t>
    </dgm:pt>
    <dgm:pt modelId="{5FAAA6C7-73DE-40BE-86F6-0CB03A698144}" type="parTrans" cxnId="{3F94BBE4-F3BE-4517-A8D8-B801C78DC651}">
      <dgm:prSet/>
      <dgm:spPr/>
      <dgm:t>
        <a:bodyPr/>
        <a:lstStyle/>
        <a:p>
          <a:endParaRPr lang="en-US"/>
        </a:p>
      </dgm:t>
    </dgm:pt>
    <dgm:pt modelId="{3B95B458-F406-43FF-BBDD-D2E3B02242BB}" type="sibTrans" cxnId="{3F94BBE4-F3BE-4517-A8D8-B801C78DC651}">
      <dgm:prSet/>
      <dgm:spPr/>
      <dgm:t>
        <a:bodyPr/>
        <a:lstStyle/>
        <a:p>
          <a:endParaRPr lang="en-US"/>
        </a:p>
      </dgm:t>
    </dgm:pt>
    <dgm:pt modelId="{003391B3-640C-40A1-AAB5-607AD27618E7}">
      <dgm:prSet phldrT="[Text]"/>
      <dgm:spPr/>
      <dgm:t>
        <a:bodyPr/>
        <a:lstStyle/>
        <a:p>
          <a:r>
            <a:rPr lang="en-US" dirty="0" smtClean="0"/>
            <a:t>Inclusive growth</a:t>
          </a:r>
          <a:endParaRPr lang="en-US" dirty="0"/>
        </a:p>
      </dgm:t>
    </dgm:pt>
    <dgm:pt modelId="{38082759-74FA-4B6A-BAC9-2DC197F50218}" type="parTrans" cxnId="{829468C4-80D3-4AEA-9A7A-97063F54FCB5}">
      <dgm:prSet/>
      <dgm:spPr/>
      <dgm:t>
        <a:bodyPr/>
        <a:lstStyle/>
        <a:p>
          <a:endParaRPr lang="en-US"/>
        </a:p>
      </dgm:t>
    </dgm:pt>
    <dgm:pt modelId="{CE1467A9-9D77-4823-8F9A-DF4FBD65DC99}" type="sibTrans" cxnId="{829468C4-80D3-4AEA-9A7A-97063F54FCB5}">
      <dgm:prSet/>
      <dgm:spPr/>
      <dgm:t>
        <a:bodyPr/>
        <a:lstStyle/>
        <a:p>
          <a:endParaRPr lang="en-US"/>
        </a:p>
      </dgm:t>
    </dgm:pt>
    <dgm:pt modelId="{DCC8244B-6ACE-4F38-9F37-A060D3DF6E84}">
      <dgm:prSet phldrT="[Text]"/>
      <dgm:spPr/>
      <dgm:t>
        <a:bodyPr/>
        <a:lstStyle/>
        <a:p>
          <a:r>
            <a:rPr lang="en-US" dirty="0" smtClean="0"/>
            <a:t>Financial inclusion, social schemes,  PDS, MNREGA,  subsidies, Insurance, Gender  analytics, inclusion of  women, youth, disabled, weaker sections</a:t>
          </a:r>
          <a:endParaRPr lang="en-US" dirty="0"/>
        </a:p>
      </dgm:t>
    </dgm:pt>
    <dgm:pt modelId="{B013FDE0-2ABC-4052-91F4-B1150AF8F88D}" type="parTrans" cxnId="{813D90F1-7D3C-4967-A5D5-1D776728F68D}">
      <dgm:prSet/>
      <dgm:spPr/>
      <dgm:t>
        <a:bodyPr/>
        <a:lstStyle/>
        <a:p>
          <a:endParaRPr lang="en-US"/>
        </a:p>
      </dgm:t>
    </dgm:pt>
    <dgm:pt modelId="{D34BCB18-9E94-44F5-83F2-61426111A412}" type="sibTrans" cxnId="{813D90F1-7D3C-4967-A5D5-1D776728F68D}">
      <dgm:prSet/>
      <dgm:spPr/>
      <dgm:t>
        <a:bodyPr/>
        <a:lstStyle/>
        <a:p>
          <a:endParaRPr lang="en-US"/>
        </a:p>
      </dgm:t>
    </dgm:pt>
    <dgm:pt modelId="{E41BCBD2-1DA0-421C-B60B-A18DB7891BD6}">
      <dgm:prSet phldrT="[Text]"/>
      <dgm:spPr/>
      <dgm:t>
        <a:bodyPr/>
        <a:lstStyle/>
        <a:p>
          <a:r>
            <a:rPr lang="en-US" dirty="0" smtClean="0"/>
            <a:t>JAM_ </a:t>
          </a:r>
          <a:r>
            <a:rPr lang="en-US" dirty="0" err="1" smtClean="0"/>
            <a:t>Jandhan</a:t>
          </a:r>
          <a:r>
            <a:rPr lang="en-US" dirty="0" smtClean="0"/>
            <a:t> </a:t>
          </a:r>
          <a:r>
            <a:rPr lang="en-US" dirty="0" err="1" smtClean="0"/>
            <a:t>yojana</a:t>
          </a:r>
          <a:r>
            <a:rPr lang="en-US" dirty="0" smtClean="0"/>
            <a:t>, ADHAR, mobile banking, social software &amp; networking, </a:t>
          </a:r>
          <a:r>
            <a:rPr lang="en-US" dirty="0" err="1" smtClean="0"/>
            <a:t>RuPay</a:t>
          </a:r>
          <a:r>
            <a:rPr lang="en-US" dirty="0" smtClean="0"/>
            <a:t> </a:t>
          </a:r>
          <a:r>
            <a:rPr lang="en-US" dirty="0" err="1" smtClean="0"/>
            <a:t>Kisan</a:t>
          </a:r>
          <a:r>
            <a:rPr lang="en-US" dirty="0" smtClean="0"/>
            <a:t> card, </a:t>
          </a:r>
          <a:r>
            <a:rPr lang="en-US" dirty="0" err="1" smtClean="0"/>
            <a:t>suraksha</a:t>
          </a:r>
          <a:r>
            <a:rPr lang="en-US" dirty="0" smtClean="0"/>
            <a:t> </a:t>
          </a:r>
          <a:r>
            <a:rPr lang="en-US" dirty="0" err="1" smtClean="0"/>
            <a:t>Bima</a:t>
          </a:r>
          <a:r>
            <a:rPr lang="en-US" dirty="0" smtClean="0"/>
            <a:t> </a:t>
          </a:r>
          <a:r>
            <a:rPr lang="en-US" dirty="0" err="1" smtClean="0"/>
            <a:t>yojana</a:t>
          </a:r>
          <a:r>
            <a:rPr lang="en-US" dirty="0" smtClean="0"/>
            <a:t>, </a:t>
          </a:r>
          <a:r>
            <a:rPr lang="en-US" dirty="0" err="1" smtClean="0"/>
            <a:t>sr</a:t>
          </a:r>
          <a:r>
            <a:rPr lang="en-US" dirty="0" smtClean="0"/>
            <a:t> citizen welfare</a:t>
          </a:r>
          <a:endParaRPr lang="en-US" dirty="0"/>
        </a:p>
      </dgm:t>
    </dgm:pt>
    <dgm:pt modelId="{D4CCDD81-861E-4800-9B62-4C459A75F0A2}" type="parTrans" cxnId="{D03469EA-5890-437D-92B8-236562FD15A1}">
      <dgm:prSet/>
      <dgm:spPr/>
      <dgm:t>
        <a:bodyPr/>
        <a:lstStyle/>
        <a:p>
          <a:endParaRPr lang="en-US"/>
        </a:p>
      </dgm:t>
    </dgm:pt>
    <dgm:pt modelId="{C57FA600-D2E5-45A3-BBE1-A3CC88FDE5DF}" type="sibTrans" cxnId="{D03469EA-5890-437D-92B8-236562FD15A1}">
      <dgm:prSet/>
      <dgm:spPr/>
      <dgm:t>
        <a:bodyPr/>
        <a:lstStyle/>
        <a:p>
          <a:endParaRPr lang="en-US"/>
        </a:p>
      </dgm:t>
    </dgm:pt>
    <dgm:pt modelId="{BBEA8D6F-1B0D-4525-942C-47F30C81F5AC}">
      <dgm:prSet phldrT="[Text]"/>
      <dgm:spPr/>
      <dgm:t>
        <a:bodyPr/>
        <a:lstStyle/>
        <a:p>
          <a:r>
            <a:rPr lang="en-US" dirty="0" smtClean="0"/>
            <a:t>Smart cities</a:t>
          </a:r>
          <a:endParaRPr lang="en-US" dirty="0"/>
        </a:p>
      </dgm:t>
    </dgm:pt>
    <dgm:pt modelId="{B15D41D7-1373-4FFA-A066-6146E8FBFE8B}" type="parTrans" cxnId="{B4CBD173-16D1-497F-A14D-C904AEF7BCF3}">
      <dgm:prSet/>
      <dgm:spPr/>
      <dgm:t>
        <a:bodyPr/>
        <a:lstStyle/>
        <a:p>
          <a:endParaRPr lang="en-US"/>
        </a:p>
      </dgm:t>
    </dgm:pt>
    <dgm:pt modelId="{B8B980A6-745A-4E04-83F7-118FF55B0EE5}" type="sibTrans" cxnId="{B4CBD173-16D1-497F-A14D-C904AEF7BCF3}">
      <dgm:prSet/>
      <dgm:spPr/>
      <dgm:t>
        <a:bodyPr/>
        <a:lstStyle/>
        <a:p>
          <a:endParaRPr lang="en-US"/>
        </a:p>
      </dgm:t>
    </dgm:pt>
    <dgm:pt modelId="{21881D65-D2A9-4E62-9A2B-FA710022BF3A}">
      <dgm:prSet phldrT="[Text]"/>
      <dgm:spPr/>
      <dgm:t>
        <a:bodyPr/>
        <a:lstStyle/>
        <a:p>
          <a:r>
            <a:rPr lang="en-US" dirty="0" smtClean="0"/>
            <a:t>Smart traffic/transport, energy grid, smart lighting, smart building, water </a:t>
          </a:r>
          <a:r>
            <a:rPr lang="en-US" dirty="0" err="1" smtClean="0"/>
            <a:t>mgmt</a:t>
          </a:r>
          <a:r>
            <a:rPr lang="en-US" dirty="0" smtClean="0"/>
            <a:t>, waste </a:t>
          </a:r>
          <a:r>
            <a:rPr lang="en-US" dirty="0" err="1" smtClean="0"/>
            <a:t>mgmt</a:t>
          </a:r>
          <a:r>
            <a:rPr lang="en-US" dirty="0" smtClean="0"/>
            <a:t>, </a:t>
          </a:r>
          <a:r>
            <a:rPr lang="en-US" dirty="0" err="1" smtClean="0"/>
            <a:t>wifi</a:t>
          </a:r>
          <a:r>
            <a:rPr lang="en-US" dirty="0" smtClean="0"/>
            <a:t> network, pollution monitoring, supply&amp; logistics,  security surveillance</a:t>
          </a:r>
          <a:endParaRPr lang="en-US" dirty="0"/>
        </a:p>
      </dgm:t>
    </dgm:pt>
    <dgm:pt modelId="{6233C9B6-E43A-4303-BC35-4902B8DEBC0F}" type="parTrans" cxnId="{41F45621-EEAE-4868-9442-1DDD1DFB7991}">
      <dgm:prSet/>
      <dgm:spPr/>
      <dgm:t>
        <a:bodyPr/>
        <a:lstStyle/>
        <a:p>
          <a:endParaRPr lang="en-US"/>
        </a:p>
      </dgm:t>
    </dgm:pt>
    <dgm:pt modelId="{8B9661A4-BA8F-4D99-A01C-D3C9EACC042D}" type="sibTrans" cxnId="{41F45621-EEAE-4868-9442-1DDD1DFB7991}">
      <dgm:prSet/>
      <dgm:spPr/>
      <dgm:t>
        <a:bodyPr/>
        <a:lstStyle/>
        <a:p>
          <a:endParaRPr lang="en-US"/>
        </a:p>
      </dgm:t>
    </dgm:pt>
    <dgm:pt modelId="{21713148-633F-4570-81EF-9191334AA8B5}">
      <dgm:prSet phldrT="[Text]"/>
      <dgm:spPr/>
      <dgm:t>
        <a:bodyPr/>
        <a:lstStyle/>
        <a:p>
          <a:r>
            <a:rPr lang="en-US" dirty="0" smtClean="0"/>
            <a:t>Monitoring tools, sensors, Comm. Protocols,  M2M, metering device, EWS, mobile apps, wearable devise, smart cams,  signal proc. tech, GIS/GPS, tracking &amp; monitoring, </a:t>
          </a:r>
          <a:endParaRPr lang="en-US" dirty="0"/>
        </a:p>
      </dgm:t>
    </dgm:pt>
    <dgm:pt modelId="{9A88484C-B15B-48A7-9CB1-D7C1F8DD8BED}" type="parTrans" cxnId="{A27B755C-A075-4621-A1CC-1CA33816526A}">
      <dgm:prSet/>
      <dgm:spPr/>
      <dgm:t>
        <a:bodyPr/>
        <a:lstStyle/>
        <a:p>
          <a:endParaRPr lang="en-US"/>
        </a:p>
      </dgm:t>
    </dgm:pt>
    <dgm:pt modelId="{3AE20759-E6C9-4C53-B141-E6B7DCB209F8}" type="sibTrans" cxnId="{A27B755C-A075-4621-A1CC-1CA33816526A}">
      <dgm:prSet/>
      <dgm:spPr/>
      <dgm:t>
        <a:bodyPr/>
        <a:lstStyle/>
        <a:p>
          <a:endParaRPr lang="en-US"/>
        </a:p>
      </dgm:t>
    </dgm:pt>
    <dgm:pt modelId="{4E24D4E9-33EA-49B1-8C6B-7C31D973A344}">
      <dgm:prSet phldrT="[Text]"/>
      <dgm:spPr/>
      <dgm:t>
        <a:bodyPr/>
        <a:lstStyle/>
        <a:p>
          <a:r>
            <a:rPr lang="en-US" dirty="0" smtClean="0"/>
            <a:t>Mobile, farm-portal, call center, radio, social media, GIS/GPS, sensors, soil e-card  </a:t>
          </a:r>
          <a:endParaRPr lang="en-US" dirty="0"/>
        </a:p>
      </dgm:t>
    </dgm:pt>
    <dgm:pt modelId="{2F71D1EE-444B-4531-86DA-92987670DEA2}" type="parTrans" cxnId="{17FE4F02-BF23-45F6-9D61-AFC448A318AC}">
      <dgm:prSet/>
      <dgm:spPr/>
    </dgm:pt>
    <dgm:pt modelId="{8013F094-0FAC-44C1-AD3E-6414E0C46211}" type="sibTrans" cxnId="{17FE4F02-BF23-45F6-9D61-AFC448A318AC}">
      <dgm:prSet/>
      <dgm:spPr/>
    </dgm:pt>
    <dgm:pt modelId="{BF4C1B7D-39B9-4687-807E-2CD70BF83B91}">
      <dgm:prSet phldrT="[Text]"/>
      <dgm:spPr/>
      <dgm:t>
        <a:bodyPr/>
        <a:lstStyle/>
        <a:p>
          <a:r>
            <a:rPr lang="en-US" dirty="0" smtClean="0"/>
            <a:t>i-</a:t>
          </a:r>
          <a:r>
            <a:rPr lang="en-US" dirty="0" err="1" smtClean="0"/>
            <a:t>kisan</a:t>
          </a:r>
          <a:r>
            <a:rPr lang="en-US" dirty="0" smtClean="0"/>
            <a:t>, m-</a:t>
          </a:r>
          <a:r>
            <a:rPr lang="en-US" dirty="0" err="1" smtClean="0"/>
            <a:t>krishi</a:t>
          </a:r>
          <a:r>
            <a:rPr lang="en-US" dirty="0" smtClean="0"/>
            <a:t>, e-</a:t>
          </a:r>
          <a:r>
            <a:rPr lang="en-US" dirty="0" err="1" smtClean="0"/>
            <a:t>sewa</a:t>
          </a:r>
          <a:r>
            <a:rPr lang="en-US" dirty="0" smtClean="0"/>
            <a:t>, e-</a:t>
          </a:r>
          <a:r>
            <a:rPr lang="en-US" dirty="0" err="1" smtClean="0"/>
            <a:t>sagu</a:t>
          </a:r>
          <a:r>
            <a:rPr lang="en-US" dirty="0" smtClean="0"/>
            <a:t>, e-</a:t>
          </a:r>
          <a:r>
            <a:rPr lang="en-US" dirty="0" err="1" smtClean="0"/>
            <a:t>chaupal</a:t>
          </a:r>
          <a:r>
            <a:rPr lang="en-US" dirty="0" smtClean="0"/>
            <a:t>, RML, Digital Green, RFID, PDA</a:t>
          </a:r>
          <a:endParaRPr lang="en-US" dirty="0"/>
        </a:p>
      </dgm:t>
    </dgm:pt>
    <dgm:pt modelId="{C4495177-1110-4A3D-A5E3-86D513407E4E}" type="parTrans" cxnId="{AF0D61B4-F83D-4D75-956A-D1383CB82F49}">
      <dgm:prSet/>
      <dgm:spPr/>
    </dgm:pt>
    <dgm:pt modelId="{4E7577FF-40DD-4AF4-8F01-90E75198A480}" type="sibTrans" cxnId="{AF0D61B4-F83D-4D75-956A-D1383CB82F49}">
      <dgm:prSet/>
      <dgm:spPr/>
    </dgm:pt>
    <dgm:pt modelId="{30103490-6388-45E3-9026-9841A903D283}" type="pres">
      <dgm:prSet presAssocID="{04DFD922-D0AB-460E-9EBC-75E917628437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5F1F9BD-D17C-4FFE-ABAC-3B57A08B1B49}" type="pres">
      <dgm:prSet presAssocID="{A2B3DA1C-1B1E-4F5B-B830-1052738704ED}" presName="comp" presStyleCnt="0"/>
      <dgm:spPr/>
    </dgm:pt>
    <dgm:pt modelId="{604AF024-2A5E-4EFB-A1AC-FF4123572611}" type="pres">
      <dgm:prSet presAssocID="{A2B3DA1C-1B1E-4F5B-B830-1052738704ED}" presName="box" presStyleLbl="node1" presStyleIdx="0" presStyleCnt="3"/>
      <dgm:spPr/>
      <dgm:t>
        <a:bodyPr/>
        <a:lstStyle/>
        <a:p>
          <a:endParaRPr lang="en-US"/>
        </a:p>
      </dgm:t>
    </dgm:pt>
    <dgm:pt modelId="{457A03A2-2703-4AE1-A278-6BE48C110EAA}" type="pres">
      <dgm:prSet presAssocID="{A2B3DA1C-1B1E-4F5B-B830-1052738704ED}" presName="img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7000" r="-7000"/>
          </a:stretch>
        </a:blipFill>
      </dgm:spPr>
      <dgm:t>
        <a:bodyPr/>
        <a:lstStyle/>
        <a:p>
          <a:endParaRPr lang="en-US"/>
        </a:p>
      </dgm:t>
    </dgm:pt>
    <dgm:pt modelId="{6A6CF1C6-7576-4BA7-8445-912BBABBB5D5}" type="pres">
      <dgm:prSet presAssocID="{A2B3DA1C-1B1E-4F5B-B830-1052738704ED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987BD3-30C4-4D4B-917C-27864C616BAD}" type="pres">
      <dgm:prSet presAssocID="{7AC54284-D7B9-402B-9AF5-7A53139D7657}" presName="spacer" presStyleCnt="0"/>
      <dgm:spPr/>
    </dgm:pt>
    <dgm:pt modelId="{F1B2C85D-D4AA-48FB-B922-39F526ED1CD4}" type="pres">
      <dgm:prSet presAssocID="{003391B3-640C-40A1-AAB5-607AD27618E7}" presName="comp" presStyleCnt="0"/>
      <dgm:spPr/>
    </dgm:pt>
    <dgm:pt modelId="{52596A3A-E8A2-4DF1-A32A-138790839A83}" type="pres">
      <dgm:prSet presAssocID="{003391B3-640C-40A1-AAB5-607AD27618E7}" presName="box" presStyleLbl="node1" presStyleIdx="1" presStyleCnt="3" custLinFactNeighborX="-909" custLinFactNeighborY="-8138"/>
      <dgm:spPr/>
      <dgm:t>
        <a:bodyPr/>
        <a:lstStyle/>
        <a:p>
          <a:endParaRPr lang="en-US"/>
        </a:p>
      </dgm:t>
    </dgm:pt>
    <dgm:pt modelId="{25366636-8210-43A8-B8C2-E2E90C839411}" type="pres">
      <dgm:prSet presAssocID="{003391B3-640C-40A1-AAB5-607AD27618E7}" presName="img" presStyleLbl="fgImgPlace1" presStyleIdx="1" presStyleCnt="3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00" r="-3000"/>
          </a:stretch>
        </a:blipFill>
      </dgm:spPr>
      <dgm:t>
        <a:bodyPr/>
        <a:lstStyle/>
        <a:p>
          <a:endParaRPr lang="en-US"/>
        </a:p>
      </dgm:t>
    </dgm:pt>
    <dgm:pt modelId="{DF601DF2-97FC-4BBE-A6C2-0AAE948BC497}" type="pres">
      <dgm:prSet presAssocID="{003391B3-640C-40A1-AAB5-607AD27618E7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55AFDC-D7C0-4F19-B9E2-8C55528A6BB8}" type="pres">
      <dgm:prSet presAssocID="{CE1467A9-9D77-4823-8F9A-DF4FBD65DC99}" presName="spacer" presStyleCnt="0"/>
      <dgm:spPr/>
    </dgm:pt>
    <dgm:pt modelId="{D23BCF50-82FB-419D-A0FE-BF1A839FCE82}" type="pres">
      <dgm:prSet presAssocID="{BBEA8D6F-1B0D-4525-942C-47F30C81F5AC}" presName="comp" presStyleCnt="0"/>
      <dgm:spPr/>
    </dgm:pt>
    <dgm:pt modelId="{4B48A448-C1A8-4A0D-9813-4C0494C0A454}" type="pres">
      <dgm:prSet presAssocID="{BBEA8D6F-1B0D-4525-942C-47F30C81F5AC}" presName="box" presStyleLbl="node1" presStyleIdx="2" presStyleCnt="3"/>
      <dgm:spPr/>
      <dgm:t>
        <a:bodyPr/>
        <a:lstStyle/>
        <a:p>
          <a:endParaRPr lang="en-US"/>
        </a:p>
      </dgm:t>
    </dgm:pt>
    <dgm:pt modelId="{7846F374-CC2A-4B8F-BB3C-6D5E7B35AD2E}" type="pres">
      <dgm:prSet presAssocID="{BBEA8D6F-1B0D-4525-942C-47F30C81F5AC}" presName="img" presStyleLbl="fgImgPlace1" presStyleIdx="2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3000" r="-13000"/>
          </a:stretch>
        </a:blipFill>
      </dgm:spPr>
      <dgm:t>
        <a:bodyPr/>
        <a:lstStyle/>
        <a:p>
          <a:endParaRPr lang="en-US"/>
        </a:p>
      </dgm:t>
    </dgm:pt>
    <dgm:pt modelId="{DA866EA2-7C1D-45FB-8B6D-338DF04BD232}" type="pres">
      <dgm:prSet presAssocID="{BBEA8D6F-1B0D-4525-942C-47F30C81F5AC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03469EA-5890-437D-92B8-236562FD15A1}" srcId="{003391B3-640C-40A1-AAB5-607AD27618E7}" destId="{E41BCBD2-1DA0-421C-B60B-A18DB7891BD6}" srcOrd="1" destOrd="0" parTransId="{D4CCDD81-861E-4800-9B62-4C459A75F0A2}" sibTransId="{C57FA600-D2E5-45A3-BBE1-A3CC88FDE5DF}"/>
    <dgm:cxn modelId="{E0941D56-B348-4696-BDFE-577C771E55F7}" type="presOf" srcId="{04DFD922-D0AB-460E-9EBC-75E917628437}" destId="{30103490-6388-45E3-9026-9841A903D283}" srcOrd="0" destOrd="0" presId="urn:microsoft.com/office/officeart/2005/8/layout/vList4"/>
    <dgm:cxn modelId="{CED85052-EBE5-45A6-8BFB-000B1F32A086}" type="presOf" srcId="{E41BCBD2-1DA0-421C-B60B-A18DB7891BD6}" destId="{52596A3A-E8A2-4DF1-A32A-138790839A83}" srcOrd="0" destOrd="2" presId="urn:microsoft.com/office/officeart/2005/8/layout/vList4"/>
    <dgm:cxn modelId="{D22CE7C0-237B-48B2-B15C-584D00F8D764}" type="presOf" srcId="{DCC8244B-6ACE-4F38-9F37-A060D3DF6E84}" destId="{52596A3A-E8A2-4DF1-A32A-138790839A83}" srcOrd="0" destOrd="1" presId="urn:microsoft.com/office/officeart/2005/8/layout/vList4"/>
    <dgm:cxn modelId="{ED5F188B-8E93-4510-916C-8224F31D90FC}" type="presOf" srcId="{7A7532F6-7346-40D0-BD72-3D03499B20AC}" destId="{604AF024-2A5E-4EFB-A1AC-FF4123572611}" srcOrd="0" destOrd="1" presId="urn:microsoft.com/office/officeart/2005/8/layout/vList4"/>
    <dgm:cxn modelId="{9D344BE7-9DA3-42BA-A452-100BC86A1868}" type="presOf" srcId="{BBEA8D6F-1B0D-4525-942C-47F30C81F5AC}" destId="{DA866EA2-7C1D-45FB-8B6D-338DF04BD232}" srcOrd="1" destOrd="0" presId="urn:microsoft.com/office/officeart/2005/8/layout/vList4"/>
    <dgm:cxn modelId="{8D0EF547-7432-4588-A7A1-1BD1A5B2E0AC}" type="presOf" srcId="{7A7532F6-7346-40D0-BD72-3D03499B20AC}" destId="{6A6CF1C6-7576-4BA7-8445-912BBABBB5D5}" srcOrd="1" destOrd="1" presId="urn:microsoft.com/office/officeart/2005/8/layout/vList4"/>
    <dgm:cxn modelId="{3E5ED643-2475-4D7C-82B9-93208934D936}" type="presOf" srcId="{003391B3-640C-40A1-AAB5-607AD27618E7}" destId="{52596A3A-E8A2-4DF1-A32A-138790839A83}" srcOrd="0" destOrd="0" presId="urn:microsoft.com/office/officeart/2005/8/layout/vList4"/>
    <dgm:cxn modelId="{3F94BBE4-F3BE-4517-A8D8-B801C78DC651}" srcId="{A2B3DA1C-1B1E-4F5B-B830-1052738704ED}" destId="{7A7532F6-7346-40D0-BD72-3D03499B20AC}" srcOrd="0" destOrd="0" parTransId="{5FAAA6C7-73DE-40BE-86F6-0CB03A698144}" sibTransId="{3B95B458-F406-43FF-BBDD-D2E3B02242BB}"/>
    <dgm:cxn modelId="{829468C4-80D3-4AEA-9A7A-97063F54FCB5}" srcId="{04DFD922-D0AB-460E-9EBC-75E917628437}" destId="{003391B3-640C-40A1-AAB5-607AD27618E7}" srcOrd="1" destOrd="0" parTransId="{38082759-74FA-4B6A-BAC9-2DC197F50218}" sibTransId="{CE1467A9-9D77-4823-8F9A-DF4FBD65DC99}"/>
    <dgm:cxn modelId="{17FE4F02-BF23-45F6-9D61-AFC448A318AC}" srcId="{A2B3DA1C-1B1E-4F5B-B830-1052738704ED}" destId="{4E24D4E9-33EA-49B1-8C6B-7C31D973A344}" srcOrd="1" destOrd="0" parTransId="{2F71D1EE-444B-4531-86DA-92987670DEA2}" sibTransId="{8013F094-0FAC-44C1-AD3E-6414E0C46211}"/>
    <dgm:cxn modelId="{577A685B-9AF3-402D-B238-83446480E626}" type="presOf" srcId="{E41BCBD2-1DA0-421C-B60B-A18DB7891BD6}" destId="{DF601DF2-97FC-4BBE-A6C2-0AAE948BC497}" srcOrd="1" destOrd="2" presId="urn:microsoft.com/office/officeart/2005/8/layout/vList4"/>
    <dgm:cxn modelId="{3412437A-154A-4497-B7CD-767F5E413B75}" type="presOf" srcId="{21881D65-D2A9-4E62-9A2B-FA710022BF3A}" destId="{DA866EA2-7C1D-45FB-8B6D-338DF04BD232}" srcOrd="1" destOrd="1" presId="urn:microsoft.com/office/officeart/2005/8/layout/vList4"/>
    <dgm:cxn modelId="{31E87D01-4C86-4C3C-8B9E-9FABE9D4612B}" type="presOf" srcId="{21713148-633F-4570-81EF-9191334AA8B5}" destId="{DA866EA2-7C1D-45FB-8B6D-338DF04BD232}" srcOrd="1" destOrd="2" presId="urn:microsoft.com/office/officeart/2005/8/layout/vList4"/>
    <dgm:cxn modelId="{813D90F1-7D3C-4967-A5D5-1D776728F68D}" srcId="{003391B3-640C-40A1-AAB5-607AD27618E7}" destId="{DCC8244B-6ACE-4F38-9F37-A060D3DF6E84}" srcOrd="0" destOrd="0" parTransId="{B013FDE0-2ABC-4052-91F4-B1150AF8F88D}" sibTransId="{D34BCB18-9E94-44F5-83F2-61426111A412}"/>
    <dgm:cxn modelId="{C8E76820-C60E-4C05-B168-E5D1B39A80DF}" type="presOf" srcId="{21881D65-D2A9-4E62-9A2B-FA710022BF3A}" destId="{4B48A448-C1A8-4A0D-9813-4C0494C0A454}" srcOrd="0" destOrd="1" presId="urn:microsoft.com/office/officeart/2005/8/layout/vList4"/>
    <dgm:cxn modelId="{E25FC1D9-36FC-4F92-9524-6760AD7E23EF}" type="presOf" srcId="{21713148-633F-4570-81EF-9191334AA8B5}" destId="{4B48A448-C1A8-4A0D-9813-4C0494C0A454}" srcOrd="0" destOrd="2" presId="urn:microsoft.com/office/officeart/2005/8/layout/vList4"/>
    <dgm:cxn modelId="{DF5014CF-468E-45F5-ADC5-2EA4D54A7F2A}" type="presOf" srcId="{4E24D4E9-33EA-49B1-8C6B-7C31D973A344}" destId="{6A6CF1C6-7576-4BA7-8445-912BBABBB5D5}" srcOrd="1" destOrd="2" presId="urn:microsoft.com/office/officeart/2005/8/layout/vList4"/>
    <dgm:cxn modelId="{59068FD7-A52F-40CA-827D-E7BB831DFA6C}" type="presOf" srcId="{BF4C1B7D-39B9-4687-807E-2CD70BF83B91}" destId="{604AF024-2A5E-4EFB-A1AC-FF4123572611}" srcOrd="0" destOrd="3" presId="urn:microsoft.com/office/officeart/2005/8/layout/vList4"/>
    <dgm:cxn modelId="{97106757-C1E9-4E70-B19C-4C34E5DE4594}" type="presOf" srcId="{A2B3DA1C-1B1E-4F5B-B830-1052738704ED}" destId="{604AF024-2A5E-4EFB-A1AC-FF4123572611}" srcOrd="0" destOrd="0" presId="urn:microsoft.com/office/officeart/2005/8/layout/vList4"/>
    <dgm:cxn modelId="{4193EABB-0178-4657-9959-418D18597310}" type="presOf" srcId="{4E24D4E9-33EA-49B1-8C6B-7C31D973A344}" destId="{604AF024-2A5E-4EFB-A1AC-FF4123572611}" srcOrd="0" destOrd="2" presId="urn:microsoft.com/office/officeart/2005/8/layout/vList4"/>
    <dgm:cxn modelId="{A27B755C-A075-4621-A1CC-1CA33816526A}" srcId="{BBEA8D6F-1B0D-4525-942C-47F30C81F5AC}" destId="{21713148-633F-4570-81EF-9191334AA8B5}" srcOrd="1" destOrd="0" parTransId="{9A88484C-B15B-48A7-9CB1-D7C1F8DD8BED}" sibTransId="{3AE20759-E6C9-4C53-B141-E6B7DCB209F8}"/>
    <dgm:cxn modelId="{E9A3D026-DCA2-407B-9CE7-009D585E6689}" type="presOf" srcId="{A2B3DA1C-1B1E-4F5B-B830-1052738704ED}" destId="{6A6CF1C6-7576-4BA7-8445-912BBABBB5D5}" srcOrd="1" destOrd="0" presId="urn:microsoft.com/office/officeart/2005/8/layout/vList4"/>
    <dgm:cxn modelId="{4B3DCE99-07FB-46CE-98C7-CED305FA28D6}" type="presOf" srcId="{BF4C1B7D-39B9-4687-807E-2CD70BF83B91}" destId="{6A6CF1C6-7576-4BA7-8445-912BBABBB5D5}" srcOrd="1" destOrd="3" presId="urn:microsoft.com/office/officeart/2005/8/layout/vList4"/>
    <dgm:cxn modelId="{C28BFB1D-7A73-43C2-82A3-9F73800B3D5B}" type="presOf" srcId="{DCC8244B-6ACE-4F38-9F37-A060D3DF6E84}" destId="{DF601DF2-97FC-4BBE-A6C2-0AAE948BC497}" srcOrd="1" destOrd="1" presId="urn:microsoft.com/office/officeart/2005/8/layout/vList4"/>
    <dgm:cxn modelId="{AF0D61B4-F83D-4D75-956A-D1383CB82F49}" srcId="{A2B3DA1C-1B1E-4F5B-B830-1052738704ED}" destId="{BF4C1B7D-39B9-4687-807E-2CD70BF83B91}" srcOrd="2" destOrd="0" parTransId="{C4495177-1110-4A3D-A5E3-86D513407E4E}" sibTransId="{4E7577FF-40DD-4AF4-8F01-90E75198A480}"/>
    <dgm:cxn modelId="{B4CBD173-16D1-497F-A14D-C904AEF7BCF3}" srcId="{04DFD922-D0AB-460E-9EBC-75E917628437}" destId="{BBEA8D6F-1B0D-4525-942C-47F30C81F5AC}" srcOrd="2" destOrd="0" parTransId="{B15D41D7-1373-4FFA-A066-6146E8FBFE8B}" sibTransId="{B8B980A6-745A-4E04-83F7-118FF55B0EE5}"/>
    <dgm:cxn modelId="{3DD8D2C4-FA00-42F4-B138-3DF81D9C871F}" type="presOf" srcId="{BBEA8D6F-1B0D-4525-942C-47F30C81F5AC}" destId="{4B48A448-C1A8-4A0D-9813-4C0494C0A454}" srcOrd="0" destOrd="0" presId="urn:microsoft.com/office/officeart/2005/8/layout/vList4"/>
    <dgm:cxn modelId="{3309DEF5-4087-4E1E-A6D3-6B78B00A7C55}" type="presOf" srcId="{003391B3-640C-40A1-AAB5-607AD27618E7}" destId="{DF601DF2-97FC-4BBE-A6C2-0AAE948BC497}" srcOrd="1" destOrd="0" presId="urn:microsoft.com/office/officeart/2005/8/layout/vList4"/>
    <dgm:cxn modelId="{41F45621-EEAE-4868-9442-1DDD1DFB7991}" srcId="{BBEA8D6F-1B0D-4525-942C-47F30C81F5AC}" destId="{21881D65-D2A9-4E62-9A2B-FA710022BF3A}" srcOrd="0" destOrd="0" parTransId="{6233C9B6-E43A-4303-BC35-4902B8DEBC0F}" sibTransId="{8B9661A4-BA8F-4D99-A01C-D3C9EACC042D}"/>
    <dgm:cxn modelId="{70419D76-0CB0-4189-BC9D-ED0D89AE8A17}" srcId="{04DFD922-D0AB-460E-9EBC-75E917628437}" destId="{A2B3DA1C-1B1E-4F5B-B830-1052738704ED}" srcOrd="0" destOrd="0" parTransId="{AF6B98FD-4DAD-4E19-9540-3909B9EF75DE}" sibTransId="{7AC54284-D7B9-402B-9AF5-7A53139D7657}"/>
    <dgm:cxn modelId="{56B7D37E-DFB8-4F6D-9896-DE42E94B37AF}" type="presParOf" srcId="{30103490-6388-45E3-9026-9841A903D283}" destId="{65F1F9BD-D17C-4FFE-ABAC-3B57A08B1B49}" srcOrd="0" destOrd="0" presId="urn:microsoft.com/office/officeart/2005/8/layout/vList4"/>
    <dgm:cxn modelId="{1A7C64F6-8F54-4F23-B059-418FC6DDBEDA}" type="presParOf" srcId="{65F1F9BD-D17C-4FFE-ABAC-3B57A08B1B49}" destId="{604AF024-2A5E-4EFB-A1AC-FF4123572611}" srcOrd="0" destOrd="0" presId="urn:microsoft.com/office/officeart/2005/8/layout/vList4"/>
    <dgm:cxn modelId="{6C07668A-ABDC-4AEE-805E-90B4A7AB49EA}" type="presParOf" srcId="{65F1F9BD-D17C-4FFE-ABAC-3B57A08B1B49}" destId="{457A03A2-2703-4AE1-A278-6BE48C110EAA}" srcOrd="1" destOrd="0" presId="urn:microsoft.com/office/officeart/2005/8/layout/vList4"/>
    <dgm:cxn modelId="{396BF5FE-5BD5-409A-9E3B-1EDBB3C9F3FD}" type="presParOf" srcId="{65F1F9BD-D17C-4FFE-ABAC-3B57A08B1B49}" destId="{6A6CF1C6-7576-4BA7-8445-912BBABBB5D5}" srcOrd="2" destOrd="0" presId="urn:microsoft.com/office/officeart/2005/8/layout/vList4"/>
    <dgm:cxn modelId="{3C9B5FF8-8B25-4E5C-8C75-96400CB7C606}" type="presParOf" srcId="{30103490-6388-45E3-9026-9841A903D283}" destId="{23987BD3-30C4-4D4B-917C-27864C616BAD}" srcOrd="1" destOrd="0" presId="urn:microsoft.com/office/officeart/2005/8/layout/vList4"/>
    <dgm:cxn modelId="{D02DBADF-D2E4-477C-B659-0DA2C4356A6A}" type="presParOf" srcId="{30103490-6388-45E3-9026-9841A903D283}" destId="{F1B2C85D-D4AA-48FB-B922-39F526ED1CD4}" srcOrd="2" destOrd="0" presId="urn:microsoft.com/office/officeart/2005/8/layout/vList4"/>
    <dgm:cxn modelId="{13D0A8F7-F12D-4A95-A2BA-A413A0271638}" type="presParOf" srcId="{F1B2C85D-D4AA-48FB-B922-39F526ED1CD4}" destId="{52596A3A-E8A2-4DF1-A32A-138790839A83}" srcOrd="0" destOrd="0" presId="urn:microsoft.com/office/officeart/2005/8/layout/vList4"/>
    <dgm:cxn modelId="{46ECAAEE-A2F8-464C-9BA7-AB0DCAA00E38}" type="presParOf" srcId="{F1B2C85D-D4AA-48FB-B922-39F526ED1CD4}" destId="{25366636-8210-43A8-B8C2-E2E90C839411}" srcOrd="1" destOrd="0" presId="urn:microsoft.com/office/officeart/2005/8/layout/vList4"/>
    <dgm:cxn modelId="{5109DFA1-7CEF-407F-AD7B-FD0BCB3CE2A6}" type="presParOf" srcId="{F1B2C85D-D4AA-48FB-B922-39F526ED1CD4}" destId="{DF601DF2-97FC-4BBE-A6C2-0AAE948BC497}" srcOrd="2" destOrd="0" presId="urn:microsoft.com/office/officeart/2005/8/layout/vList4"/>
    <dgm:cxn modelId="{51B58FBC-6CB2-4026-A61E-59EC8E860534}" type="presParOf" srcId="{30103490-6388-45E3-9026-9841A903D283}" destId="{4755AFDC-D7C0-4F19-B9E2-8C55528A6BB8}" srcOrd="3" destOrd="0" presId="urn:microsoft.com/office/officeart/2005/8/layout/vList4"/>
    <dgm:cxn modelId="{781C0AC8-16DF-47A9-95FC-3A2F2A07DFEF}" type="presParOf" srcId="{30103490-6388-45E3-9026-9841A903D283}" destId="{D23BCF50-82FB-419D-A0FE-BF1A839FCE82}" srcOrd="4" destOrd="0" presId="urn:microsoft.com/office/officeart/2005/8/layout/vList4"/>
    <dgm:cxn modelId="{60E3C842-3699-4A78-A970-E7EAA705C3B4}" type="presParOf" srcId="{D23BCF50-82FB-419D-A0FE-BF1A839FCE82}" destId="{4B48A448-C1A8-4A0D-9813-4C0494C0A454}" srcOrd="0" destOrd="0" presId="urn:microsoft.com/office/officeart/2005/8/layout/vList4"/>
    <dgm:cxn modelId="{6FC34245-6FC3-47DD-8985-B2DD66F68162}" type="presParOf" srcId="{D23BCF50-82FB-419D-A0FE-BF1A839FCE82}" destId="{7846F374-CC2A-4B8F-BB3C-6D5E7B35AD2E}" srcOrd="1" destOrd="0" presId="urn:microsoft.com/office/officeart/2005/8/layout/vList4"/>
    <dgm:cxn modelId="{39ACB197-6FA5-41E5-91F2-32DEB7BAED74}" type="presParOf" srcId="{D23BCF50-82FB-419D-A0FE-BF1A839FCE82}" destId="{DA866EA2-7C1D-45FB-8B6D-338DF04BD232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DBAF18-99E1-4FA3-AFD7-AE11968F16B7}">
      <dsp:nvSpPr>
        <dsp:cNvPr id="0" name=""/>
        <dsp:cNvSpPr/>
      </dsp:nvSpPr>
      <dsp:spPr>
        <a:xfrm>
          <a:off x="2868317" y="2155800"/>
          <a:ext cx="1654764" cy="165476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 smtClean="0"/>
            <a:t>Digitally yours…</a:t>
          </a:r>
          <a:endParaRPr lang="en-US" sz="2500" b="1" kern="1200" dirty="0"/>
        </a:p>
      </dsp:txBody>
      <dsp:txXfrm>
        <a:off x="3110652" y="2398135"/>
        <a:ext cx="1170094" cy="1170094"/>
      </dsp:txXfrm>
    </dsp:sp>
    <dsp:sp modelId="{F8753253-18C7-4D49-8ACC-50DB70EE43D3}">
      <dsp:nvSpPr>
        <dsp:cNvPr id="0" name=""/>
        <dsp:cNvSpPr/>
      </dsp:nvSpPr>
      <dsp:spPr>
        <a:xfrm rot="16200000">
          <a:off x="3520367" y="1553599"/>
          <a:ext cx="350664" cy="56261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/>
        </a:p>
      </dsp:txBody>
      <dsp:txXfrm>
        <a:off x="3572967" y="1718723"/>
        <a:ext cx="245465" cy="337571"/>
      </dsp:txXfrm>
    </dsp:sp>
    <dsp:sp modelId="{9F70D297-D925-48D0-BD64-AF80D636F80F}">
      <dsp:nvSpPr>
        <dsp:cNvPr id="0" name=""/>
        <dsp:cNvSpPr/>
      </dsp:nvSpPr>
      <dsp:spPr>
        <a:xfrm>
          <a:off x="2951056" y="4881"/>
          <a:ext cx="1489287" cy="148928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E-governance</a:t>
          </a:r>
          <a:endParaRPr lang="en-US" sz="1600" b="1" kern="1200" dirty="0"/>
        </a:p>
      </dsp:txBody>
      <dsp:txXfrm>
        <a:off x="3169157" y="222982"/>
        <a:ext cx="1053085" cy="1053085"/>
      </dsp:txXfrm>
    </dsp:sp>
    <dsp:sp modelId="{6B43FD80-0742-4C42-8CB7-3BD35D2515ED}">
      <dsp:nvSpPr>
        <dsp:cNvPr id="0" name=""/>
        <dsp:cNvSpPr/>
      </dsp:nvSpPr>
      <dsp:spPr>
        <a:xfrm rot="19285714">
          <a:off x="4418123" y="1985935"/>
          <a:ext cx="350664" cy="56261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/>
        </a:p>
      </dsp:txBody>
      <dsp:txXfrm>
        <a:off x="4429599" y="2131254"/>
        <a:ext cx="245465" cy="337571"/>
      </dsp:txXfrm>
    </dsp:sp>
    <dsp:sp modelId="{34287862-57CA-4F04-9983-292F203FA7CC}">
      <dsp:nvSpPr>
        <dsp:cNvPr id="0" name=""/>
        <dsp:cNvSpPr/>
      </dsp:nvSpPr>
      <dsp:spPr>
        <a:xfrm>
          <a:off x="4697399" y="845876"/>
          <a:ext cx="1489287" cy="148928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smtClean="0"/>
            <a:t>E- agriculture</a:t>
          </a:r>
          <a:endParaRPr lang="en-US" sz="1600" b="1" kern="1200" dirty="0" smtClean="0"/>
        </a:p>
      </dsp:txBody>
      <dsp:txXfrm>
        <a:off x="4915500" y="1063977"/>
        <a:ext cx="1053085" cy="1053085"/>
      </dsp:txXfrm>
    </dsp:sp>
    <dsp:sp modelId="{8EE228FA-8126-4877-A57B-2F2C6E575C5B}">
      <dsp:nvSpPr>
        <dsp:cNvPr id="0" name=""/>
        <dsp:cNvSpPr/>
      </dsp:nvSpPr>
      <dsp:spPr>
        <a:xfrm rot="771429">
          <a:off x="4639851" y="2957387"/>
          <a:ext cx="350664" cy="56261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/>
        </a:p>
      </dsp:txBody>
      <dsp:txXfrm>
        <a:off x="4641170" y="3058207"/>
        <a:ext cx="245465" cy="337571"/>
      </dsp:txXfrm>
    </dsp:sp>
    <dsp:sp modelId="{D0476E92-D1A3-4D35-A7F7-278FF4D7010B}">
      <dsp:nvSpPr>
        <dsp:cNvPr id="0" name=""/>
        <dsp:cNvSpPr/>
      </dsp:nvSpPr>
      <dsp:spPr>
        <a:xfrm>
          <a:off x="5128710" y="2735573"/>
          <a:ext cx="1489287" cy="148928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E-health/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e-care</a:t>
          </a:r>
        </a:p>
      </dsp:txBody>
      <dsp:txXfrm>
        <a:off x="5346811" y="2953674"/>
        <a:ext cx="1053085" cy="1053085"/>
      </dsp:txXfrm>
    </dsp:sp>
    <dsp:sp modelId="{C68864C7-98D5-4C4A-81C8-02E5F7FE1A37}">
      <dsp:nvSpPr>
        <dsp:cNvPr id="0" name=""/>
        <dsp:cNvSpPr/>
      </dsp:nvSpPr>
      <dsp:spPr>
        <a:xfrm rot="3857143">
          <a:off x="4018584" y="3736430"/>
          <a:ext cx="350664" cy="56261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/>
        </a:p>
      </dsp:txBody>
      <dsp:txXfrm>
        <a:off x="4048361" y="3801563"/>
        <a:ext cx="245465" cy="337571"/>
      </dsp:txXfrm>
    </dsp:sp>
    <dsp:sp modelId="{63010F7C-8399-4E96-A502-9C0A17914EAD}">
      <dsp:nvSpPr>
        <dsp:cNvPr id="0" name=""/>
        <dsp:cNvSpPr/>
      </dsp:nvSpPr>
      <dsp:spPr>
        <a:xfrm>
          <a:off x="3920203" y="4250993"/>
          <a:ext cx="1489287" cy="148928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E-education</a:t>
          </a:r>
        </a:p>
      </dsp:txBody>
      <dsp:txXfrm>
        <a:off x="4138304" y="4469094"/>
        <a:ext cx="1053085" cy="1053085"/>
      </dsp:txXfrm>
    </dsp:sp>
    <dsp:sp modelId="{E1933866-E2C6-4DC8-8C83-A23EE32FE680}">
      <dsp:nvSpPr>
        <dsp:cNvPr id="0" name=""/>
        <dsp:cNvSpPr/>
      </dsp:nvSpPr>
      <dsp:spPr>
        <a:xfrm rot="6942857">
          <a:off x="3022150" y="3736430"/>
          <a:ext cx="350664" cy="56261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/>
        </a:p>
      </dsp:txBody>
      <dsp:txXfrm rot="10800000">
        <a:off x="3097572" y="3801563"/>
        <a:ext cx="245465" cy="337571"/>
      </dsp:txXfrm>
    </dsp:sp>
    <dsp:sp modelId="{15B81E16-C790-40E9-BA34-0A70FD601A02}">
      <dsp:nvSpPr>
        <dsp:cNvPr id="0" name=""/>
        <dsp:cNvSpPr/>
      </dsp:nvSpPr>
      <dsp:spPr>
        <a:xfrm>
          <a:off x="1981908" y="4250993"/>
          <a:ext cx="1489287" cy="148928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E-services</a:t>
          </a:r>
        </a:p>
      </dsp:txBody>
      <dsp:txXfrm>
        <a:off x="2200009" y="4469094"/>
        <a:ext cx="1053085" cy="1053085"/>
      </dsp:txXfrm>
    </dsp:sp>
    <dsp:sp modelId="{84962DBF-A506-456A-B092-E73600672BC2}">
      <dsp:nvSpPr>
        <dsp:cNvPr id="0" name=""/>
        <dsp:cNvSpPr/>
      </dsp:nvSpPr>
      <dsp:spPr>
        <a:xfrm rot="10028571">
          <a:off x="2400884" y="2957387"/>
          <a:ext cx="350664" cy="56261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/>
        </a:p>
      </dsp:txBody>
      <dsp:txXfrm rot="10800000">
        <a:off x="2504764" y="3058207"/>
        <a:ext cx="245465" cy="337571"/>
      </dsp:txXfrm>
    </dsp:sp>
    <dsp:sp modelId="{5A7E3D2E-7A1A-4918-83D8-A16FCCCB40AD}">
      <dsp:nvSpPr>
        <dsp:cNvPr id="0" name=""/>
        <dsp:cNvSpPr/>
      </dsp:nvSpPr>
      <dsp:spPr>
        <a:xfrm>
          <a:off x="773402" y="2735573"/>
          <a:ext cx="1489287" cy="148928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Ecommerce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 / e-tailing</a:t>
          </a:r>
        </a:p>
      </dsp:txBody>
      <dsp:txXfrm>
        <a:off x="991503" y="2953674"/>
        <a:ext cx="1053085" cy="1053085"/>
      </dsp:txXfrm>
    </dsp:sp>
    <dsp:sp modelId="{09F76CD2-80B1-4A0C-BDE6-BC73099F68E7}">
      <dsp:nvSpPr>
        <dsp:cNvPr id="0" name=""/>
        <dsp:cNvSpPr/>
      </dsp:nvSpPr>
      <dsp:spPr>
        <a:xfrm rot="13114286">
          <a:off x="2622611" y="1985935"/>
          <a:ext cx="350664" cy="56261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/>
        </a:p>
      </dsp:txBody>
      <dsp:txXfrm rot="10800000">
        <a:off x="2716334" y="2131254"/>
        <a:ext cx="245465" cy="337571"/>
      </dsp:txXfrm>
    </dsp:sp>
    <dsp:sp modelId="{7A1B7BE1-B64A-4FEF-8779-38C0DBA4F76E}">
      <dsp:nvSpPr>
        <dsp:cNvPr id="0" name=""/>
        <dsp:cNvSpPr/>
      </dsp:nvSpPr>
      <dsp:spPr>
        <a:xfrm>
          <a:off x="1204713" y="845876"/>
          <a:ext cx="1489287" cy="148928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smtClean="0"/>
            <a:t>E-finance &amp; e-banking</a:t>
          </a:r>
          <a:endParaRPr lang="en-US" sz="1600" b="1" kern="1200" dirty="0" smtClean="0"/>
        </a:p>
      </dsp:txBody>
      <dsp:txXfrm>
        <a:off x="1422814" y="1063977"/>
        <a:ext cx="1053085" cy="105308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4AF024-2A5E-4EFB-A1AC-FF4123572611}">
      <dsp:nvSpPr>
        <dsp:cNvPr id="0" name=""/>
        <dsp:cNvSpPr/>
      </dsp:nvSpPr>
      <dsp:spPr>
        <a:xfrm>
          <a:off x="0" y="0"/>
          <a:ext cx="8382000" cy="17953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ICT in agriculture </a:t>
          </a:r>
          <a:endParaRPr lang="en-US" sz="18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Knowledge, production,  markets, price, weather, precision </a:t>
          </a:r>
          <a:r>
            <a:rPr lang="en-US" sz="1400" kern="1200" dirty="0" err="1" smtClean="0"/>
            <a:t>tech.,analytics</a:t>
          </a:r>
          <a:r>
            <a:rPr lang="en-US" sz="1400" kern="1200" dirty="0" smtClean="0"/>
            <a:t>, land </a:t>
          </a:r>
          <a:r>
            <a:rPr lang="en-US" sz="1400" kern="1200" dirty="0" err="1" smtClean="0"/>
            <a:t>recorsd</a:t>
          </a:r>
          <a:r>
            <a:rPr lang="en-US" sz="1400" kern="1200" dirty="0" smtClean="0"/>
            <a:t>, water </a:t>
          </a:r>
          <a:r>
            <a:rPr lang="en-US" sz="1400" kern="1200" dirty="0" err="1" smtClean="0"/>
            <a:t>mgmt</a:t>
          </a:r>
          <a:r>
            <a:rPr lang="en-US" sz="1400" kern="1200" dirty="0" smtClean="0"/>
            <a:t>, waste </a:t>
          </a:r>
          <a:r>
            <a:rPr lang="en-US" sz="1400" kern="1200" dirty="0" err="1" smtClean="0"/>
            <a:t>mgmt</a:t>
          </a:r>
          <a:r>
            <a:rPr lang="en-US" sz="1400" kern="1200" dirty="0" smtClean="0"/>
            <a:t>, pest monitoring, </a:t>
          </a:r>
          <a:r>
            <a:rPr lang="en-US" sz="1400" kern="1200" dirty="0" err="1" smtClean="0"/>
            <a:t>survaillance</a:t>
          </a:r>
          <a:r>
            <a:rPr lang="en-US" sz="1400" kern="1200" dirty="0" smtClean="0"/>
            <a:t>, early warning 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Mobile, farm-portal, call center, radio, social media, GIS/GPS, sensors, soil e-card  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i-</a:t>
          </a:r>
          <a:r>
            <a:rPr lang="en-US" sz="1400" kern="1200" dirty="0" err="1" smtClean="0"/>
            <a:t>kisan</a:t>
          </a:r>
          <a:r>
            <a:rPr lang="en-US" sz="1400" kern="1200" dirty="0" smtClean="0"/>
            <a:t>, m-</a:t>
          </a:r>
          <a:r>
            <a:rPr lang="en-US" sz="1400" kern="1200" dirty="0" err="1" smtClean="0"/>
            <a:t>krishi</a:t>
          </a:r>
          <a:r>
            <a:rPr lang="en-US" sz="1400" kern="1200" dirty="0" smtClean="0"/>
            <a:t>, e-</a:t>
          </a:r>
          <a:r>
            <a:rPr lang="en-US" sz="1400" kern="1200" dirty="0" err="1" smtClean="0"/>
            <a:t>sewa</a:t>
          </a:r>
          <a:r>
            <a:rPr lang="en-US" sz="1400" kern="1200" dirty="0" smtClean="0"/>
            <a:t>, e-</a:t>
          </a:r>
          <a:r>
            <a:rPr lang="en-US" sz="1400" kern="1200" dirty="0" err="1" smtClean="0"/>
            <a:t>sagu</a:t>
          </a:r>
          <a:r>
            <a:rPr lang="en-US" sz="1400" kern="1200" dirty="0" smtClean="0"/>
            <a:t>, e-</a:t>
          </a:r>
          <a:r>
            <a:rPr lang="en-US" sz="1400" kern="1200" dirty="0" err="1" smtClean="0"/>
            <a:t>chaupal</a:t>
          </a:r>
          <a:r>
            <a:rPr lang="en-US" sz="1400" kern="1200" dirty="0" smtClean="0"/>
            <a:t>, RML, Digital Green, RFID, PDA</a:t>
          </a:r>
          <a:endParaRPr lang="en-US" sz="1400" kern="1200" dirty="0"/>
        </a:p>
      </dsp:txBody>
      <dsp:txXfrm>
        <a:off x="1855936" y="0"/>
        <a:ext cx="6526063" cy="1795363"/>
      </dsp:txXfrm>
    </dsp:sp>
    <dsp:sp modelId="{457A03A2-2703-4AE1-A278-6BE48C110EAA}">
      <dsp:nvSpPr>
        <dsp:cNvPr id="0" name=""/>
        <dsp:cNvSpPr/>
      </dsp:nvSpPr>
      <dsp:spPr>
        <a:xfrm>
          <a:off x="179536" y="179536"/>
          <a:ext cx="1676400" cy="1436290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7000" r="-7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596A3A-E8A2-4DF1-A32A-138790839A83}">
      <dsp:nvSpPr>
        <dsp:cNvPr id="0" name=""/>
        <dsp:cNvSpPr/>
      </dsp:nvSpPr>
      <dsp:spPr>
        <a:xfrm>
          <a:off x="0" y="1828793"/>
          <a:ext cx="8382000" cy="17953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Inclusive growth</a:t>
          </a:r>
          <a:endParaRPr lang="en-US" sz="18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Financial inclusion, social schemes,  PDS, MNREGA,  subsidies, Insurance, Gender  analytics, inclusion of  women, youth, disabled, weaker sections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JAM_ </a:t>
          </a:r>
          <a:r>
            <a:rPr lang="en-US" sz="1400" kern="1200" dirty="0" err="1" smtClean="0"/>
            <a:t>Jandhan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yojana</a:t>
          </a:r>
          <a:r>
            <a:rPr lang="en-US" sz="1400" kern="1200" dirty="0" smtClean="0"/>
            <a:t>, ADHAR, mobile banking, social software &amp; networking, </a:t>
          </a:r>
          <a:r>
            <a:rPr lang="en-US" sz="1400" kern="1200" dirty="0" err="1" smtClean="0"/>
            <a:t>RuPay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Kisan</a:t>
          </a:r>
          <a:r>
            <a:rPr lang="en-US" sz="1400" kern="1200" dirty="0" smtClean="0"/>
            <a:t> card, </a:t>
          </a:r>
          <a:r>
            <a:rPr lang="en-US" sz="1400" kern="1200" dirty="0" err="1" smtClean="0"/>
            <a:t>suraksha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Bima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yojana</a:t>
          </a:r>
          <a:r>
            <a:rPr lang="en-US" sz="1400" kern="1200" dirty="0" smtClean="0"/>
            <a:t>, </a:t>
          </a:r>
          <a:r>
            <a:rPr lang="en-US" sz="1400" kern="1200" dirty="0" err="1" smtClean="0"/>
            <a:t>sr</a:t>
          </a:r>
          <a:r>
            <a:rPr lang="en-US" sz="1400" kern="1200" dirty="0" smtClean="0"/>
            <a:t> citizen welfare</a:t>
          </a:r>
          <a:endParaRPr lang="en-US" sz="1400" kern="1200" dirty="0"/>
        </a:p>
      </dsp:txBody>
      <dsp:txXfrm>
        <a:off x="1855936" y="1828793"/>
        <a:ext cx="6526063" cy="1795363"/>
      </dsp:txXfrm>
    </dsp:sp>
    <dsp:sp modelId="{25366636-8210-43A8-B8C2-E2E90C839411}">
      <dsp:nvSpPr>
        <dsp:cNvPr id="0" name=""/>
        <dsp:cNvSpPr/>
      </dsp:nvSpPr>
      <dsp:spPr>
        <a:xfrm>
          <a:off x="179536" y="2154436"/>
          <a:ext cx="1676400" cy="1436290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00" r="-3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48A448-C1A8-4A0D-9813-4C0494C0A454}">
      <dsp:nvSpPr>
        <dsp:cNvPr id="0" name=""/>
        <dsp:cNvSpPr/>
      </dsp:nvSpPr>
      <dsp:spPr>
        <a:xfrm>
          <a:off x="0" y="3949799"/>
          <a:ext cx="8382000" cy="17953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Smart cities</a:t>
          </a:r>
          <a:endParaRPr lang="en-US" sz="18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Smart traffic/transport, energy grid, smart lighting, smart building, water </a:t>
          </a:r>
          <a:r>
            <a:rPr lang="en-US" sz="1400" kern="1200" dirty="0" err="1" smtClean="0"/>
            <a:t>mgmt</a:t>
          </a:r>
          <a:r>
            <a:rPr lang="en-US" sz="1400" kern="1200" dirty="0" smtClean="0"/>
            <a:t>, waste </a:t>
          </a:r>
          <a:r>
            <a:rPr lang="en-US" sz="1400" kern="1200" dirty="0" err="1" smtClean="0"/>
            <a:t>mgmt</a:t>
          </a:r>
          <a:r>
            <a:rPr lang="en-US" sz="1400" kern="1200" dirty="0" smtClean="0"/>
            <a:t>, </a:t>
          </a:r>
          <a:r>
            <a:rPr lang="en-US" sz="1400" kern="1200" dirty="0" err="1" smtClean="0"/>
            <a:t>wifi</a:t>
          </a:r>
          <a:r>
            <a:rPr lang="en-US" sz="1400" kern="1200" dirty="0" smtClean="0"/>
            <a:t> network, pollution monitoring, supply&amp; logistics,  security surveillance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Monitoring tools, sensors, Comm. Protocols,  M2M, metering device, EWS, mobile apps, wearable devise, smart cams,  signal proc. tech, GIS/GPS, tracking &amp; monitoring, </a:t>
          </a:r>
          <a:endParaRPr lang="en-US" sz="1400" kern="1200" dirty="0"/>
        </a:p>
      </dsp:txBody>
      <dsp:txXfrm>
        <a:off x="1855936" y="3949799"/>
        <a:ext cx="6526063" cy="1795363"/>
      </dsp:txXfrm>
    </dsp:sp>
    <dsp:sp modelId="{7846F374-CC2A-4B8F-BB3C-6D5E7B35AD2E}">
      <dsp:nvSpPr>
        <dsp:cNvPr id="0" name=""/>
        <dsp:cNvSpPr/>
      </dsp:nvSpPr>
      <dsp:spPr>
        <a:xfrm>
          <a:off x="179536" y="4129335"/>
          <a:ext cx="1676400" cy="1436290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3000" r="-13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r">
              <a:defRPr sz="1300"/>
            </a:lvl1pPr>
          </a:lstStyle>
          <a:p>
            <a:fld id="{9B4D91B7-8C4E-4462-BE76-6519D0837729}" type="datetimeFigureOut">
              <a:rPr lang="en-US" smtClean="0"/>
              <a:t>3/18/2015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0096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950096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r">
              <a:defRPr sz="1300"/>
            </a:lvl1pPr>
          </a:lstStyle>
          <a:p>
            <a:fld id="{AAAB7B95-0EF6-4B82-A473-4C97071BF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6331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r">
              <a:defRPr sz="1300"/>
            </a:lvl1pPr>
          </a:lstStyle>
          <a:p>
            <a:fld id="{46151114-4ADC-47EB-87B9-42F8DA7056A0}" type="datetimeFigureOut">
              <a:rPr lang="en-US" smtClean="0"/>
              <a:t>3/18/2015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50888"/>
            <a:ext cx="4997450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478" tIns="48239" rIns="96478" bIns="4823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751348"/>
            <a:ext cx="5505450" cy="4501277"/>
          </a:xfrm>
          <a:prstGeom prst="rect">
            <a:avLst/>
          </a:prstGeom>
        </p:spPr>
        <p:txBody>
          <a:bodyPr vert="horz" lIns="96478" tIns="48239" rIns="96478" bIns="4823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0096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950096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r">
              <a:defRPr sz="1300"/>
            </a:lvl1pPr>
          </a:lstStyle>
          <a:p>
            <a:fld id="{2FF331B5-E36A-49ED-BFE0-74FEB34544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9788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C5433-27C5-4A14-82D5-1D9741108AEE}" type="datetimeFigureOut">
              <a:rPr lang="en-US" smtClean="0"/>
              <a:t>3/18/2015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1C859-BB90-4A8F-AE0D-F5CE38A867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501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C5433-27C5-4A14-82D5-1D9741108AEE}" type="datetimeFigureOut">
              <a:rPr lang="en-US" smtClean="0"/>
              <a:t>3/18/2015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1C859-BB90-4A8F-AE0D-F5CE38A867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584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C5433-27C5-4A14-82D5-1D9741108AEE}" type="datetimeFigureOut">
              <a:rPr lang="en-US" smtClean="0"/>
              <a:t>3/18/2015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1C859-BB90-4A8F-AE0D-F5CE38A867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433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C5433-27C5-4A14-82D5-1D9741108AEE}" type="datetimeFigureOut">
              <a:rPr lang="en-US" smtClean="0"/>
              <a:t>3/18/2015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1C859-BB90-4A8F-AE0D-F5CE38A867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550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C5433-27C5-4A14-82D5-1D9741108AEE}" type="datetimeFigureOut">
              <a:rPr lang="en-US" smtClean="0"/>
              <a:t>3/18/2015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1C859-BB90-4A8F-AE0D-F5CE38A867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399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C5433-27C5-4A14-82D5-1D9741108AEE}" type="datetimeFigureOut">
              <a:rPr lang="en-US" smtClean="0"/>
              <a:t>3/18/2015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1C859-BB90-4A8F-AE0D-F5CE38A867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48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C5433-27C5-4A14-82D5-1D9741108AEE}" type="datetimeFigureOut">
              <a:rPr lang="en-US" smtClean="0"/>
              <a:t>3/18/2015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1C859-BB90-4A8F-AE0D-F5CE38A867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730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C5433-27C5-4A14-82D5-1D9741108AEE}" type="datetimeFigureOut">
              <a:rPr lang="en-US" smtClean="0"/>
              <a:t>3/18/2015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1C859-BB90-4A8F-AE0D-F5CE38A867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965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C5433-27C5-4A14-82D5-1D9741108AEE}" type="datetimeFigureOut">
              <a:rPr lang="en-US" smtClean="0"/>
              <a:t>3/18/2015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1C859-BB90-4A8F-AE0D-F5CE38A867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77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C5433-27C5-4A14-82D5-1D9741108AEE}" type="datetimeFigureOut">
              <a:rPr lang="en-US" smtClean="0"/>
              <a:t>3/18/2015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1C859-BB90-4A8F-AE0D-F5CE38A867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751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C5433-27C5-4A14-82D5-1D9741108AEE}" type="datetimeFigureOut">
              <a:rPr lang="en-US" smtClean="0"/>
              <a:t>3/18/2015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1C859-BB90-4A8F-AE0D-F5CE38A867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364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7C5433-27C5-4A14-82D5-1D9741108AEE}" type="datetimeFigureOut">
              <a:rPr lang="en-US" smtClean="0"/>
              <a:t>3/18/2015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1C859-BB90-4A8F-AE0D-F5CE38A867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778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066800"/>
            <a:ext cx="7772400" cy="1470025"/>
          </a:xfrm>
        </p:spPr>
        <p:txBody>
          <a:bodyPr/>
          <a:lstStyle/>
          <a:p>
            <a:r>
              <a:rPr lang="en-US" dirty="0" smtClean="0"/>
              <a:t>DIGITAL BHARAT SUMMIT 2015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438400"/>
            <a:ext cx="6400800" cy="3200400"/>
          </a:xfrm>
        </p:spPr>
        <p:txBody>
          <a:bodyPr>
            <a:normAutofit fontScale="77500" lnSpcReduction="20000"/>
          </a:bodyPr>
          <a:lstStyle/>
          <a:p>
            <a:r>
              <a:rPr lang="en-US" sz="3800" b="1" dirty="0" smtClean="0">
                <a:solidFill>
                  <a:schemeClr val="tx1"/>
                </a:solidFill>
              </a:rPr>
              <a:t>Powering Inclusive Growth </a:t>
            </a:r>
          </a:p>
          <a:p>
            <a:r>
              <a:rPr lang="en-US" sz="3800" b="1" dirty="0" smtClean="0">
                <a:solidFill>
                  <a:schemeClr val="tx1"/>
                </a:solidFill>
              </a:rPr>
              <a:t>through ICT</a:t>
            </a:r>
          </a:p>
          <a:p>
            <a:r>
              <a:rPr lang="en-US" sz="3400" b="1" u="sng" dirty="0" smtClean="0">
                <a:solidFill>
                  <a:schemeClr val="tx1"/>
                </a:solidFill>
              </a:rPr>
              <a:t>Some basic Observations</a:t>
            </a:r>
          </a:p>
          <a:p>
            <a:endParaRPr lang="en-US" dirty="0"/>
          </a:p>
          <a:p>
            <a:r>
              <a:rPr lang="en-US" u="sng" dirty="0" smtClean="0">
                <a:solidFill>
                  <a:schemeClr val="tx1"/>
                </a:solidFill>
              </a:rPr>
              <a:t>Dr. </a:t>
            </a:r>
            <a:r>
              <a:rPr lang="en-US" u="sng" dirty="0" err="1" smtClean="0">
                <a:solidFill>
                  <a:schemeClr val="tx1"/>
                </a:solidFill>
              </a:rPr>
              <a:t>Gopi</a:t>
            </a:r>
            <a:r>
              <a:rPr lang="en-US" u="sng" dirty="0" smtClean="0">
                <a:solidFill>
                  <a:schemeClr val="tx1"/>
                </a:solidFill>
              </a:rPr>
              <a:t> </a:t>
            </a:r>
            <a:r>
              <a:rPr lang="en-US" u="sng" dirty="0" err="1" smtClean="0">
                <a:solidFill>
                  <a:schemeClr val="tx1"/>
                </a:solidFill>
              </a:rPr>
              <a:t>Ghosh</a:t>
            </a:r>
            <a:endParaRPr lang="en-US" u="sng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Consultant /  Director </a:t>
            </a:r>
          </a:p>
          <a:p>
            <a:r>
              <a:rPr lang="en-US" dirty="0" smtClean="0"/>
              <a:t>Asian Institute of Poverty Alleviation</a:t>
            </a:r>
          </a:p>
          <a:p>
            <a:r>
              <a:rPr lang="en-US" dirty="0" smtClean="0"/>
              <a:t>New Delhi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192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412891567"/>
              </p:ext>
            </p:extLst>
          </p:nvPr>
        </p:nvGraphicFramePr>
        <p:xfrm>
          <a:off x="457200" y="381000"/>
          <a:ext cx="7391400" cy="5745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18071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329316865"/>
              </p:ext>
            </p:extLst>
          </p:nvPr>
        </p:nvGraphicFramePr>
        <p:xfrm>
          <a:off x="381000" y="457200"/>
          <a:ext cx="8382000" cy="5745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17255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Digital interventions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57200" y="1447800"/>
            <a:ext cx="8153400" cy="4678363"/>
          </a:xfrm>
        </p:spPr>
        <p:txBody>
          <a:bodyPr>
            <a:normAutofit/>
          </a:bodyPr>
          <a:lstStyle/>
          <a:p>
            <a:r>
              <a:rPr lang="en-US" b="1" dirty="0" smtClean="0"/>
              <a:t>Improves the speed, accuracy, efficiency, inclusivity  and cost -effectiveness of  all  social and </a:t>
            </a:r>
            <a:r>
              <a:rPr lang="en-US" b="1" dirty="0" err="1" smtClean="0"/>
              <a:t>dev</a:t>
            </a:r>
            <a:r>
              <a:rPr lang="en-US" b="1" dirty="0" smtClean="0"/>
              <a:t> </a:t>
            </a:r>
            <a:r>
              <a:rPr lang="en-US" b="1" dirty="0" smtClean="0"/>
              <a:t>interventions </a:t>
            </a:r>
          </a:p>
          <a:p>
            <a:r>
              <a:rPr lang="en-US" b="1" dirty="0" smtClean="0"/>
              <a:t>Ensures Inclusion and involvement - as Digital exclusion proved to deepen social and economic exclusion</a:t>
            </a:r>
          </a:p>
          <a:p>
            <a:r>
              <a:rPr lang="en-US" b="1" dirty="0" smtClean="0"/>
              <a:t>Warrants people to be made a dominant partner in  design </a:t>
            </a:r>
            <a:r>
              <a:rPr lang="en-US" b="1" dirty="0"/>
              <a:t>&amp; choice </a:t>
            </a:r>
            <a:r>
              <a:rPr lang="en-US" b="1" dirty="0" smtClean="0"/>
              <a:t>of technology</a:t>
            </a:r>
            <a:r>
              <a:rPr lang="en-US" b="1" dirty="0"/>
              <a:t>, interface </a:t>
            </a:r>
            <a:r>
              <a:rPr lang="en-US" b="1" dirty="0" smtClean="0"/>
              <a:t>arrangements</a:t>
            </a:r>
            <a:r>
              <a:rPr lang="en-US" b="1" dirty="0"/>
              <a:t>, decision on service providers, </a:t>
            </a:r>
            <a:r>
              <a:rPr lang="en-US" b="1" dirty="0" smtClean="0"/>
              <a:t> </a:t>
            </a:r>
            <a:r>
              <a:rPr lang="en-US" b="1" dirty="0"/>
              <a:t>assessment of costs and benefits. </a:t>
            </a:r>
            <a:endParaRPr lang="en-US" b="1" dirty="0" smtClean="0"/>
          </a:p>
          <a:p>
            <a:r>
              <a:rPr lang="en-US" b="1" dirty="0"/>
              <a:t>To converge unlimited potential of  IT, ITES, mobile telephony, internet, broadcast network. M2M,  etc. thru pragmatic </a:t>
            </a:r>
            <a:r>
              <a:rPr lang="en-US" b="1"/>
              <a:t>policy </a:t>
            </a:r>
            <a:r>
              <a:rPr lang="en-US" b="1" smtClean="0"/>
              <a:t>app. to </a:t>
            </a:r>
            <a:r>
              <a:rPr lang="en-US" b="1" dirty="0"/>
              <a:t>make Digital India a reality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1770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Digital </a:t>
            </a:r>
            <a:r>
              <a:rPr lang="en-US" dirty="0" smtClean="0"/>
              <a:t>India </a:t>
            </a:r>
            <a:r>
              <a:rPr lang="en-US" dirty="0"/>
              <a:t>would </a:t>
            </a:r>
            <a:r>
              <a:rPr lang="en-US" dirty="0" smtClean="0"/>
              <a:t>necessitate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/>
              <a:t>Cooperation &amp; commitment </a:t>
            </a:r>
            <a:r>
              <a:rPr lang="en-US" b="1" dirty="0"/>
              <a:t>from both private and public </a:t>
            </a:r>
            <a:r>
              <a:rPr lang="en-US" b="1" dirty="0" smtClean="0"/>
              <a:t>– </a:t>
            </a:r>
            <a:r>
              <a:rPr lang="en-US" b="1" dirty="0" smtClean="0"/>
              <a:t>spectacular </a:t>
            </a:r>
            <a:r>
              <a:rPr lang="en-US" b="1" dirty="0"/>
              <a:t>mobile </a:t>
            </a:r>
            <a:r>
              <a:rPr lang="en-US" b="1" dirty="0" smtClean="0"/>
              <a:t>penetration</a:t>
            </a:r>
            <a:r>
              <a:rPr lang="en-US" b="1" dirty="0"/>
              <a:t> </a:t>
            </a:r>
            <a:r>
              <a:rPr lang="en-US" b="1" dirty="0" smtClean="0"/>
              <a:t>- </a:t>
            </a:r>
            <a:r>
              <a:rPr lang="en-US" b="1" dirty="0" smtClean="0"/>
              <a:t>alter rural India </a:t>
            </a:r>
            <a:endParaRPr lang="en-US" b="1" dirty="0" smtClean="0"/>
          </a:p>
          <a:p>
            <a:r>
              <a:rPr lang="en-US" b="1" dirty="0" smtClean="0"/>
              <a:t>Aggressive Skill </a:t>
            </a:r>
            <a:r>
              <a:rPr lang="en-US" b="1" dirty="0" err="1"/>
              <a:t>dev</a:t>
            </a:r>
            <a:r>
              <a:rPr lang="en-US" b="1" dirty="0"/>
              <a:t>, training, exposure </a:t>
            </a:r>
            <a:r>
              <a:rPr lang="en-US" b="1" dirty="0" smtClean="0"/>
              <a:t>to </a:t>
            </a:r>
            <a:r>
              <a:rPr lang="en-US" b="1" dirty="0"/>
              <a:t>engage people in </a:t>
            </a:r>
            <a:r>
              <a:rPr lang="en-US" b="1" dirty="0" smtClean="0"/>
              <a:t>ICT and other technical areas</a:t>
            </a:r>
            <a:endParaRPr lang="en-US" b="1" dirty="0"/>
          </a:p>
          <a:p>
            <a:r>
              <a:rPr lang="en-US" b="1" dirty="0" smtClean="0"/>
              <a:t>Improved basic </a:t>
            </a:r>
            <a:r>
              <a:rPr lang="en-US" b="1" dirty="0"/>
              <a:t>infrastructure- power, telephony, road, comm., health, education </a:t>
            </a:r>
            <a:r>
              <a:rPr lang="en-US" b="1" dirty="0" err="1" smtClean="0"/>
              <a:t>etc</a:t>
            </a:r>
            <a:r>
              <a:rPr lang="en-US" b="1" dirty="0" smtClean="0"/>
              <a:t> – to sustain e-intervention</a:t>
            </a:r>
          </a:p>
          <a:p>
            <a:r>
              <a:rPr lang="en-US" b="1" dirty="0" smtClean="0"/>
              <a:t>Dynamic research and innovation in these fields</a:t>
            </a:r>
          </a:p>
          <a:p>
            <a:r>
              <a:rPr lang="en-US" b="1" dirty="0"/>
              <a:t>D</a:t>
            </a:r>
            <a:r>
              <a:rPr lang="en-US" b="1" dirty="0" smtClean="0"/>
              <a:t>urable </a:t>
            </a:r>
            <a:r>
              <a:rPr lang="en-US" b="1" dirty="0"/>
              <a:t>partnerships </a:t>
            </a:r>
            <a:r>
              <a:rPr lang="en-US" b="1" dirty="0" smtClean="0"/>
              <a:t>btw </a:t>
            </a:r>
            <a:r>
              <a:rPr lang="en-US" b="1" dirty="0"/>
              <a:t>public, private  </a:t>
            </a:r>
            <a:r>
              <a:rPr lang="en-US" b="1" dirty="0" smtClean="0"/>
              <a:t>&amp; others  </a:t>
            </a:r>
            <a:r>
              <a:rPr lang="en-US" b="1" dirty="0"/>
              <a:t>with </a:t>
            </a:r>
            <a:r>
              <a:rPr lang="en-US" b="1" dirty="0" err="1" smtClean="0"/>
              <a:t>Govt</a:t>
            </a:r>
            <a:r>
              <a:rPr lang="en-US" b="1" dirty="0" smtClean="0"/>
              <a:t> </a:t>
            </a:r>
            <a:r>
              <a:rPr lang="en-US" b="1" dirty="0"/>
              <a:t>to enforce enabling </a:t>
            </a:r>
            <a:r>
              <a:rPr lang="en-US" b="1" dirty="0" smtClean="0"/>
              <a:t>regulations + </a:t>
            </a:r>
            <a:r>
              <a:rPr lang="en-US" b="1" dirty="0"/>
              <a:t>provide </a:t>
            </a:r>
            <a:r>
              <a:rPr lang="en-US" b="1" dirty="0" smtClean="0"/>
              <a:t>basic </a:t>
            </a:r>
            <a:r>
              <a:rPr lang="en-US" b="1" dirty="0" smtClean="0"/>
              <a:t>infra- private sec </a:t>
            </a:r>
            <a:r>
              <a:rPr lang="en-US" b="1" dirty="0"/>
              <a:t>to provide ICT </a:t>
            </a:r>
            <a:r>
              <a:rPr lang="en-US" b="1" dirty="0" smtClean="0"/>
              <a:t>infra, </a:t>
            </a:r>
            <a:r>
              <a:rPr lang="en-US" b="1" dirty="0" smtClean="0"/>
              <a:t>know-how  &amp;services</a:t>
            </a:r>
            <a:endParaRPr lang="en-US" b="1" dirty="0"/>
          </a:p>
          <a:p>
            <a:endParaRPr lang="en-US" b="1" dirty="0" smtClean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7155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4397375"/>
          </a:xfrm>
        </p:spPr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Thanks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462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Critical time in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1600200"/>
            <a:ext cx="7010400" cy="4525963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Resurgent India – new energy /optimism</a:t>
            </a:r>
          </a:p>
          <a:p>
            <a:r>
              <a:rPr lang="en-US" b="1" dirty="0" err="1" smtClean="0"/>
              <a:t>Favourable</a:t>
            </a:r>
            <a:r>
              <a:rPr lang="en-US" b="1" dirty="0" smtClean="0"/>
              <a:t> confluence- both </a:t>
            </a:r>
            <a:r>
              <a:rPr lang="en-US" b="1" dirty="0" err="1" smtClean="0"/>
              <a:t>int</a:t>
            </a:r>
            <a:r>
              <a:rPr lang="en-US" b="1" dirty="0" smtClean="0"/>
              <a:t> &amp; </a:t>
            </a:r>
            <a:r>
              <a:rPr lang="en-US" b="1" dirty="0" err="1" smtClean="0"/>
              <a:t>ext</a:t>
            </a:r>
            <a:endParaRPr lang="en-US" b="1" dirty="0" smtClean="0"/>
          </a:p>
          <a:p>
            <a:r>
              <a:rPr lang="en-US" b="1" dirty="0" smtClean="0"/>
              <a:t>Expected High GDP growth</a:t>
            </a:r>
          </a:p>
          <a:p>
            <a:r>
              <a:rPr lang="en-US" b="1" dirty="0" smtClean="0"/>
              <a:t>Clear vision </a:t>
            </a:r>
            <a:r>
              <a:rPr lang="en-US" b="1" dirty="0" err="1" smtClean="0"/>
              <a:t>e.g</a:t>
            </a:r>
            <a:r>
              <a:rPr lang="en-US" b="1" dirty="0" smtClean="0"/>
              <a:t> Make in India</a:t>
            </a:r>
          </a:p>
          <a:p>
            <a:r>
              <a:rPr lang="en-US" b="1" dirty="0" smtClean="0"/>
              <a:t>Digital transformation</a:t>
            </a:r>
          </a:p>
          <a:p>
            <a:r>
              <a:rPr lang="en-US" b="1" dirty="0" smtClean="0"/>
              <a:t>Knowledge economy</a:t>
            </a:r>
          </a:p>
          <a:p>
            <a:r>
              <a:rPr lang="en-US" b="1" smtClean="0"/>
              <a:t>Strong pitch </a:t>
            </a:r>
            <a:r>
              <a:rPr lang="en-US" b="1" dirty="0"/>
              <a:t>for Inclusive growth</a:t>
            </a:r>
          </a:p>
          <a:p>
            <a:r>
              <a:rPr lang="en-US" b="1" i="1" dirty="0" smtClean="0"/>
              <a:t>Bharat </a:t>
            </a:r>
            <a:r>
              <a:rPr lang="en-US" b="1" i="1" dirty="0" err="1" smtClean="0"/>
              <a:t>vs</a:t>
            </a:r>
            <a:r>
              <a:rPr lang="en-US" b="1" i="1" dirty="0" smtClean="0"/>
              <a:t> India  --- Rural </a:t>
            </a:r>
            <a:r>
              <a:rPr lang="en-US" b="1" i="1" dirty="0" err="1" smtClean="0"/>
              <a:t>vs</a:t>
            </a:r>
            <a:r>
              <a:rPr lang="en-US" b="1" i="1" dirty="0" smtClean="0"/>
              <a:t> urban </a:t>
            </a:r>
          </a:p>
          <a:p>
            <a:r>
              <a:rPr lang="en-US" b="1" i="1" dirty="0" smtClean="0"/>
              <a:t>Poor </a:t>
            </a:r>
            <a:r>
              <a:rPr lang="en-US" b="1" i="1" dirty="0" err="1" smtClean="0"/>
              <a:t>vs</a:t>
            </a:r>
            <a:r>
              <a:rPr lang="en-US" b="1" i="1" dirty="0" smtClean="0"/>
              <a:t> Rich ---- unreached  </a:t>
            </a:r>
            <a:r>
              <a:rPr lang="en-US" b="1" i="1" dirty="0" err="1" smtClean="0"/>
              <a:t>vs</a:t>
            </a:r>
            <a:r>
              <a:rPr lang="en-US" b="1" i="1" dirty="0" smtClean="0"/>
              <a:t>  on-board</a:t>
            </a:r>
          </a:p>
          <a:p>
            <a:endParaRPr lang="en-US" b="1" i="1" dirty="0" smtClean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98092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Certain Requisites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05000" y="1600200"/>
            <a:ext cx="6781800" cy="4525963"/>
          </a:xfrm>
        </p:spPr>
        <p:txBody>
          <a:bodyPr>
            <a:normAutofit/>
          </a:bodyPr>
          <a:lstStyle/>
          <a:p>
            <a:r>
              <a:rPr lang="en-US" b="1" dirty="0" smtClean="0"/>
              <a:t>Strong impetus  to manufacturing</a:t>
            </a:r>
          </a:p>
          <a:p>
            <a:r>
              <a:rPr lang="en-US" b="1" dirty="0" smtClean="0"/>
              <a:t>Small and medium enterprises</a:t>
            </a:r>
          </a:p>
          <a:p>
            <a:r>
              <a:rPr lang="en-US" b="1" dirty="0" smtClean="0"/>
              <a:t>Conducive Business climate </a:t>
            </a:r>
          </a:p>
          <a:p>
            <a:r>
              <a:rPr lang="en-US" b="1" dirty="0" smtClean="0"/>
              <a:t>Ease of doing business</a:t>
            </a:r>
          </a:p>
          <a:p>
            <a:r>
              <a:rPr lang="en-US" b="1" dirty="0" smtClean="0"/>
              <a:t>All-comprehensive reforms </a:t>
            </a:r>
          </a:p>
          <a:p>
            <a:r>
              <a:rPr lang="en-US" b="1" dirty="0"/>
              <a:t>Infrastructure</a:t>
            </a:r>
          </a:p>
          <a:p>
            <a:r>
              <a:rPr lang="en-US" b="1" dirty="0"/>
              <a:t>Investment  </a:t>
            </a:r>
          </a:p>
          <a:p>
            <a:r>
              <a:rPr lang="en-US" b="1" dirty="0" smtClean="0"/>
              <a:t>Create  jobs</a:t>
            </a:r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72217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143000"/>
          </a:xfrm>
        </p:spPr>
        <p:txBody>
          <a:bodyPr/>
          <a:lstStyle/>
          <a:p>
            <a:r>
              <a:rPr lang="en-US" dirty="0" smtClean="0"/>
              <a:t>Important challenges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8458200" cy="4525963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Huge unemployment/ under-employment</a:t>
            </a:r>
          </a:p>
          <a:p>
            <a:r>
              <a:rPr lang="en-US" b="1" dirty="0"/>
              <a:t>Rising </a:t>
            </a:r>
            <a:r>
              <a:rPr lang="en-US" b="1" dirty="0" smtClean="0"/>
              <a:t>youth – 12 m entering job market annually</a:t>
            </a:r>
          </a:p>
          <a:p>
            <a:r>
              <a:rPr lang="en-US" b="1" dirty="0" smtClean="0"/>
              <a:t>Largely unemployable 450 m workforce–  only    8-9% in organized sector </a:t>
            </a:r>
          </a:p>
          <a:p>
            <a:r>
              <a:rPr lang="en-US" b="1" dirty="0" smtClean="0"/>
              <a:t>Bereft of any marketable skills – India barely 2% skilled - S </a:t>
            </a:r>
            <a:r>
              <a:rPr lang="en-US" b="1" dirty="0"/>
              <a:t>Korea- 92%- most </a:t>
            </a:r>
            <a:r>
              <a:rPr lang="en-US" b="1" dirty="0" err="1"/>
              <a:t>dev’d</a:t>
            </a:r>
            <a:r>
              <a:rPr lang="en-US" b="1" dirty="0"/>
              <a:t> – btw </a:t>
            </a:r>
            <a:r>
              <a:rPr lang="en-US" b="1" dirty="0" smtClean="0"/>
              <a:t>50-90%</a:t>
            </a:r>
            <a:endParaRPr lang="en-US" b="1" dirty="0"/>
          </a:p>
          <a:p>
            <a:r>
              <a:rPr lang="en-US" b="1" dirty="0"/>
              <a:t>Agriculture </a:t>
            </a:r>
            <a:r>
              <a:rPr lang="en-US" b="1" dirty="0" smtClean="0"/>
              <a:t>continues </a:t>
            </a:r>
            <a:r>
              <a:rPr lang="en-US" b="1" dirty="0"/>
              <a:t>to </a:t>
            </a:r>
            <a:r>
              <a:rPr lang="en-US" b="1" dirty="0" smtClean="0"/>
              <a:t>employ </a:t>
            </a:r>
            <a:r>
              <a:rPr lang="en-US" b="1" dirty="0"/>
              <a:t>57% – </a:t>
            </a:r>
            <a:r>
              <a:rPr lang="en-US" b="1" dirty="0" smtClean="0"/>
              <a:t> sustains 70% of rural people’s livelihood -  </a:t>
            </a:r>
            <a:r>
              <a:rPr lang="en-US" b="1" u="sng" dirty="0" smtClean="0"/>
              <a:t>but </a:t>
            </a:r>
            <a:r>
              <a:rPr lang="en-US" b="1" dirty="0" smtClean="0"/>
              <a:t>with only 14</a:t>
            </a:r>
            <a:r>
              <a:rPr lang="en-US" b="1" dirty="0"/>
              <a:t>%  GDP</a:t>
            </a:r>
          </a:p>
          <a:p>
            <a:r>
              <a:rPr lang="en-US" b="1" dirty="0" smtClean="0"/>
              <a:t>Exacerbates Rich-poor  ~ rural-urban divide</a:t>
            </a:r>
          </a:p>
          <a:p>
            <a:r>
              <a:rPr lang="en-US" b="1" dirty="0"/>
              <a:t>Persistent Agriculture </a:t>
            </a:r>
            <a:r>
              <a:rPr lang="en-US" b="1" dirty="0" smtClean="0"/>
              <a:t>crisis </a:t>
            </a:r>
          </a:p>
          <a:p>
            <a:endParaRPr lang="en-US" b="1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454135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Agriculture crisis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772400" cy="4525963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 smtClean="0"/>
              <a:t>Food </a:t>
            </a:r>
            <a:r>
              <a:rPr lang="en-US" b="1" dirty="0"/>
              <a:t>security, </a:t>
            </a:r>
            <a:r>
              <a:rPr lang="en-US" b="1" dirty="0" smtClean="0"/>
              <a:t>demand for food, </a:t>
            </a:r>
            <a:r>
              <a:rPr lang="en-US" b="1" dirty="0" err="1" smtClean="0"/>
              <a:t>fibre</a:t>
            </a:r>
            <a:r>
              <a:rPr lang="en-US" b="1" dirty="0" smtClean="0"/>
              <a:t>, fodder</a:t>
            </a:r>
          </a:p>
          <a:p>
            <a:r>
              <a:rPr lang="en-US" b="1" dirty="0" smtClean="0"/>
              <a:t>“</a:t>
            </a:r>
            <a:r>
              <a:rPr lang="en-US" b="1" dirty="0"/>
              <a:t>Sustainability” </a:t>
            </a:r>
            <a:r>
              <a:rPr lang="en-US" b="1" dirty="0" smtClean="0"/>
              <a:t>…..“</a:t>
            </a:r>
            <a:r>
              <a:rPr lang="en-US" b="1" dirty="0"/>
              <a:t>Asymmetry” </a:t>
            </a:r>
            <a:r>
              <a:rPr lang="en-US" b="1" dirty="0" smtClean="0"/>
              <a:t>…..”</a:t>
            </a:r>
            <a:r>
              <a:rPr lang="en-US" b="1" dirty="0"/>
              <a:t>Efficiency”</a:t>
            </a:r>
          </a:p>
          <a:p>
            <a:r>
              <a:rPr lang="en-US" b="1" dirty="0" smtClean="0"/>
              <a:t>Yield /growth stagnation</a:t>
            </a:r>
            <a:r>
              <a:rPr lang="en-US" b="1" dirty="0"/>
              <a:t>, </a:t>
            </a:r>
            <a:r>
              <a:rPr lang="en-US" b="1" dirty="0" smtClean="0"/>
              <a:t> resource degradation </a:t>
            </a:r>
          </a:p>
          <a:p>
            <a:r>
              <a:rPr lang="en-US" b="1" dirty="0" smtClean="0"/>
              <a:t>Climate change - looming </a:t>
            </a:r>
            <a:r>
              <a:rPr lang="en-US" b="1" dirty="0"/>
              <a:t>food &amp; livelihood insecurity</a:t>
            </a:r>
          </a:p>
          <a:p>
            <a:r>
              <a:rPr lang="en-US" b="1" dirty="0" smtClean="0"/>
              <a:t>Small farmer’s distress</a:t>
            </a:r>
            <a:r>
              <a:rPr lang="en-US" b="1" dirty="0"/>
              <a:t> </a:t>
            </a:r>
            <a:r>
              <a:rPr lang="en-US" b="1" dirty="0" smtClean="0"/>
              <a:t>– </a:t>
            </a:r>
            <a:r>
              <a:rPr lang="en-US" b="1" dirty="0"/>
              <a:t>institution &amp; </a:t>
            </a:r>
            <a:r>
              <a:rPr lang="en-US" b="1" dirty="0" smtClean="0"/>
              <a:t>investment** price &amp; market </a:t>
            </a:r>
          </a:p>
          <a:p>
            <a:r>
              <a:rPr lang="en-US" b="1" dirty="0" smtClean="0"/>
              <a:t>“</a:t>
            </a:r>
            <a:r>
              <a:rPr lang="en-US" b="1" dirty="0"/>
              <a:t>Fatigue” </a:t>
            </a:r>
            <a:r>
              <a:rPr lang="en-US" b="1" dirty="0" smtClean="0"/>
              <a:t>– production- technology -</a:t>
            </a:r>
            <a:r>
              <a:rPr lang="en-US" b="1" dirty="0"/>
              <a:t> policy </a:t>
            </a:r>
            <a:endParaRPr lang="en-US" b="1" dirty="0" smtClean="0"/>
          </a:p>
          <a:p>
            <a:r>
              <a:rPr lang="en-US" b="1" dirty="0"/>
              <a:t>persistent poverty, </a:t>
            </a:r>
            <a:r>
              <a:rPr lang="en-US" b="1" dirty="0" smtClean="0"/>
              <a:t> lack of health, education, comm. etc. ….overall hopelessness in </a:t>
            </a:r>
            <a:r>
              <a:rPr lang="en-US" b="1" dirty="0"/>
              <a:t>rural areas</a:t>
            </a:r>
          </a:p>
          <a:p>
            <a:r>
              <a:rPr lang="en-US" b="1" dirty="0" smtClean="0"/>
              <a:t>migration from agriculture/rural – feminization/ageing</a:t>
            </a:r>
          </a:p>
          <a:p>
            <a:r>
              <a:rPr lang="en-US" b="1" dirty="0" smtClean="0"/>
              <a:t>Loss  of HR - to no one’s advantage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87836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Priority attention….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9200" y="1600200"/>
            <a:ext cx="7467600" cy="4525963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Provide decent livelihoods </a:t>
            </a:r>
          </a:p>
          <a:p>
            <a:r>
              <a:rPr lang="en-US" b="1" dirty="0" smtClean="0"/>
              <a:t>Jobs creation ( in jobless growth scenario)</a:t>
            </a:r>
            <a:endParaRPr lang="en-US" b="1" dirty="0"/>
          </a:p>
          <a:p>
            <a:r>
              <a:rPr lang="en-US" b="1" dirty="0"/>
              <a:t>Business </a:t>
            </a:r>
            <a:r>
              <a:rPr lang="en-US" b="1" dirty="0" smtClean="0"/>
              <a:t>climate-</a:t>
            </a:r>
            <a:r>
              <a:rPr lang="en-US" b="1" dirty="0"/>
              <a:t>Ease-of-doing business</a:t>
            </a:r>
          </a:p>
          <a:p>
            <a:r>
              <a:rPr lang="en-US" b="1" dirty="0" err="1" smtClean="0"/>
              <a:t>Labour</a:t>
            </a:r>
            <a:r>
              <a:rPr lang="en-US" b="1" dirty="0" smtClean="0"/>
              <a:t> </a:t>
            </a:r>
            <a:r>
              <a:rPr lang="en-US" b="1" dirty="0"/>
              <a:t>intensive manufacturing /</a:t>
            </a:r>
            <a:r>
              <a:rPr lang="en-US" b="1" dirty="0" smtClean="0"/>
              <a:t>services</a:t>
            </a:r>
          </a:p>
          <a:p>
            <a:r>
              <a:rPr lang="en-US" b="1" dirty="0" smtClean="0"/>
              <a:t>Proactive reforms – incl. </a:t>
            </a:r>
            <a:r>
              <a:rPr lang="en-US" b="1" dirty="0" err="1"/>
              <a:t>Labour</a:t>
            </a:r>
            <a:r>
              <a:rPr lang="en-US" b="1" dirty="0"/>
              <a:t> </a:t>
            </a:r>
            <a:r>
              <a:rPr lang="en-US" b="1" dirty="0" smtClean="0"/>
              <a:t>reform </a:t>
            </a:r>
            <a:endParaRPr lang="en-US" b="1" dirty="0"/>
          </a:p>
          <a:p>
            <a:r>
              <a:rPr lang="en-US" b="1" dirty="0" smtClean="0"/>
              <a:t>Investment – Infrastructure- entrepreneurship</a:t>
            </a:r>
          </a:p>
          <a:p>
            <a:r>
              <a:rPr lang="en-US" b="1" dirty="0" smtClean="0"/>
              <a:t>Create Quality workforce</a:t>
            </a:r>
          </a:p>
          <a:p>
            <a:r>
              <a:rPr lang="en-US" b="1" dirty="0" smtClean="0"/>
              <a:t>Aggressive skill development </a:t>
            </a:r>
          </a:p>
          <a:p>
            <a:r>
              <a:rPr lang="en-US" b="1" dirty="0" smtClean="0"/>
              <a:t>To reap </a:t>
            </a:r>
            <a:r>
              <a:rPr lang="en-US" b="1" dirty="0" smtClean="0"/>
              <a:t>Demographic </a:t>
            </a:r>
            <a:r>
              <a:rPr lang="en-US" b="1" dirty="0" smtClean="0"/>
              <a:t>dividend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69191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Demographic </a:t>
            </a:r>
            <a:r>
              <a:rPr lang="en-US" dirty="0" smtClean="0"/>
              <a:t>dividend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514768868"/>
              </p:ext>
            </p:extLst>
          </p:nvPr>
        </p:nvGraphicFramePr>
        <p:xfrm>
          <a:off x="457200" y="1524000"/>
          <a:ext cx="8229600" cy="4343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1402563">
                <a:tc>
                  <a:txBody>
                    <a:bodyPr/>
                    <a:lstStyle/>
                    <a:p>
                      <a:r>
                        <a:rPr lang="en-US" dirty="0" smtClean="0"/>
                        <a:t>Country</a:t>
                      </a:r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Population (m)</a:t>
                      </a:r>
                    </a:p>
                    <a:p>
                      <a:endParaRPr lang="en-US" dirty="0" smtClean="0"/>
                    </a:p>
                    <a:p>
                      <a:pPr marL="342900" indent="-342900">
                        <a:buAutoNum type="arabicPlain" startAt="2008"/>
                      </a:pPr>
                      <a:r>
                        <a:rPr lang="en-US" dirty="0" smtClean="0"/>
                        <a:t>                        2020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Median age</a:t>
                      </a:r>
                    </a:p>
                    <a:p>
                      <a:pPr algn="ctr"/>
                      <a:endParaRPr lang="en-US" dirty="0" smtClean="0"/>
                    </a:p>
                    <a:p>
                      <a:pPr algn="l"/>
                      <a:r>
                        <a:rPr lang="en-US" dirty="0" smtClean="0"/>
                        <a:t>2008                        2020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735209">
                <a:tc>
                  <a:txBody>
                    <a:bodyPr/>
                    <a:lstStyle/>
                    <a:p>
                      <a:r>
                        <a:rPr lang="en-US" dirty="0" smtClean="0"/>
                        <a:t>China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1383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37.6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42.0</a:t>
                      </a:r>
                      <a:endParaRPr lang="en-US" dirty="0"/>
                    </a:p>
                  </a:txBody>
                  <a:tcPr/>
                </a:tc>
              </a:tr>
              <a:tr h="735209">
                <a:tc>
                  <a:txBody>
                    <a:bodyPr/>
                    <a:lstStyle/>
                    <a:p>
                      <a:r>
                        <a:rPr lang="en-US" dirty="0" smtClean="0"/>
                        <a:t>Japan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44.2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48.6</a:t>
                      </a:r>
                      <a:endParaRPr lang="en-US" dirty="0"/>
                    </a:p>
                  </a:txBody>
                  <a:tcPr/>
                </a:tc>
              </a:tr>
              <a:tr h="735209">
                <a:tc>
                  <a:txBody>
                    <a:bodyPr/>
                    <a:lstStyle/>
                    <a:p>
                      <a:r>
                        <a:rPr lang="en-US" dirty="0" smtClean="0"/>
                        <a:t>USA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38.0</a:t>
                      </a:r>
                      <a:endParaRPr lang="en-US" dirty="0"/>
                    </a:p>
                  </a:txBody>
                  <a:tcPr/>
                </a:tc>
              </a:tr>
              <a:tr h="735209">
                <a:tc>
                  <a:txBody>
                    <a:bodyPr/>
                    <a:lstStyle/>
                    <a:p>
                      <a:r>
                        <a:rPr lang="en-US" dirty="0" smtClean="0"/>
                        <a:t>INDIA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1153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1334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28.1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3410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Take away people from farm sector…..</a:t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43989588"/>
              </p:ext>
            </p:extLst>
          </p:nvPr>
        </p:nvGraphicFramePr>
        <p:xfrm>
          <a:off x="381000" y="1066800"/>
          <a:ext cx="8153400" cy="22028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4214"/>
                <a:gridCol w="1462486"/>
                <a:gridCol w="1613059"/>
                <a:gridCol w="2463641"/>
              </a:tblGrid>
              <a:tr h="29229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People Engaged in </a:t>
                      </a:r>
                      <a:r>
                        <a:rPr lang="en-US" b="1" dirty="0" err="1" smtClean="0"/>
                        <a:t>Agri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1991</a:t>
                      </a:r>
                    </a:p>
                    <a:p>
                      <a:pPr algn="ctr"/>
                      <a:r>
                        <a:rPr lang="en-US" b="1" dirty="0" smtClean="0"/>
                        <a:t> (in mill.)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2011</a:t>
                      </a:r>
                    </a:p>
                    <a:p>
                      <a:pPr algn="ctr"/>
                      <a:r>
                        <a:rPr lang="en-US" b="1" dirty="0" smtClean="0"/>
                        <a:t> (in mill.)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% change</a:t>
                      </a:r>
                      <a:endParaRPr lang="en-US" b="1" dirty="0"/>
                    </a:p>
                  </a:txBody>
                  <a:tcPr/>
                </a:tc>
              </a:tr>
              <a:tr h="461368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Total population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846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1211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43</a:t>
                      </a:r>
                    </a:p>
                  </a:txBody>
                  <a:tcPr/>
                </a:tc>
              </a:tr>
              <a:tr h="4613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Cultivators</a:t>
                      </a:r>
                    </a:p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111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119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7</a:t>
                      </a:r>
                      <a:endParaRPr lang="en-US" b="1" dirty="0"/>
                    </a:p>
                  </a:txBody>
                  <a:tcPr/>
                </a:tc>
              </a:tr>
              <a:tr h="461368"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Agri</a:t>
                      </a:r>
                      <a:r>
                        <a:rPr lang="en-US" b="1" dirty="0" smtClean="0"/>
                        <a:t> </a:t>
                      </a:r>
                      <a:r>
                        <a:rPr lang="en-US" b="1" dirty="0" err="1" smtClean="0"/>
                        <a:t>Labourers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75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144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93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7060096"/>
              </p:ext>
            </p:extLst>
          </p:nvPr>
        </p:nvGraphicFramePr>
        <p:xfrm>
          <a:off x="381000" y="3912431"/>
          <a:ext cx="8153400" cy="26476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8350"/>
                <a:gridCol w="2038350"/>
                <a:gridCol w="2038350"/>
                <a:gridCol w="2038350"/>
              </a:tblGrid>
              <a:tr h="79989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% Share of power in Indian farms</a:t>
                      </a:r>
                    </a:p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1971-72</a:t>
                      </a:r>
                    </a:p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1991-92</a:t>
                      </a:r>
                    </a:p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2012-13</a:t>
                      </a:r>
                    </a:p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  <a:tr h="577745"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Agri</a:t>
                      </a:r>
                      <a:r>
                        <a:rPr lang="en-US" b="1" dirty="0" smtClean="0"/>
                        <a:t> workers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9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5</a:t>
                      </a:r>
                      <a:endParaRPr lang="en-US" b="1" dirty="0"/>
                    </a:p>
                  </a:txBody>
                  <a:tcPr/>
                </a:tc>
              </a:tr>
              <a:tr h="57774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Draught animals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5</a:t>
                      </a:r>
                      <a:endParaRPr lang="en-US" b="1" dirty="0"/>
                    </a:p>
                  </a:txBody>
                  <a:tcPr/>
                </a:tc>
              </a:tr>
              <a:tr h="57774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Machines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39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79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90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4669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Some Critical Questions..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1447800"/>
            <a:ext cx="8153400" cy="4637088"/>
          </a:xfrm>
        </p:spPr>
        <p:txBody>
          <a:bodyPr>
            <a:normAutofit/>
          </a:bodyPr>
          <a:lstStyle/>
          <a:p>
            <a:r>
              <a:rPr lang="en-US" b="1" dirty="0" smtClean="0"/>
              <a:t>How to provide employment to these large unskilled workforce from agriculture to other sectors?</a:t>
            </a:r>
          </a:p>
          <a:p>
            <a:r>
              <a:rPr lang="en-US" b="1" dirty="0" smtClean="0"/>
              <a:t>How to realize Make in India mission possible w/o quality skilled workforce?</a:t>
            </a:r>
          </a:p>
          <a:p>
            <a:r>
              <a:rPr lang="en-US" b="1" dirty="0" smtClean="0"/>
              <a:t>How to ensure Inclusive </a:t>
            </a:r>
            <a:r>
              <a:rPr lang="en-US" b="1" dirty="0"/>
              <a:t>growth </a:t>
            </a:r>
            <a:r>
              <a:rPr lang="en-US" b="1" dirty="0" smtClean="0"/>
              <a:t>– economic, </a:t>
            </a:r>
            <a:r>
              <a:rPr lang="en-US" b="1" dirty="0"/>
              <a:t>financial </a:t>
            </a:r>
            <a:r>
              <a:rPr lang="en-US" b="1" dirty="0" smtClean="0"/>
              <a:t>social, </a:t>
            </a:r>
            <a:r>
              <a:rPr lang="en-US" b="1" dirty="0"/>
              <a:t>digital, </a:t>
            </a:r>
            <a:r>
              <a:rPr lang="en-US" b="1" dirty="0" smtClean="0"/>
              <a:t>women…..?</a:t>
            </a:r>
          </a:p>
          <a:p>
            <a:r>
              <a:rPr lang="en-US" b="1" dirty="0" smtClean="0"/>
              <a:t>What way to overhaul total  Education: functional- higher-vocational trai</a:t>
            </a:r>
            <a:r>
              <a:rPr lang="en-US" b="1" dirty="0"/>
              <a:t>n</a:t>
            </a:r>
            <a:r>
              <a:rPr lang="en-US" b="1" dirty="0" smtClean="0"/>
              <a:t>ing- to create hard / soft skills?</a:t>
            </a:r>
          </a:p>
          <a:p>
            <a:r>
              <a:rPr lang="en-US" b="1" dirty="0" smtClean="0"/>
              <a:t>How to increase current skill </a:t>
            </a:r>
            <a:r>
              <a:rPr lang="en-US" b="1" dirty="0" err="1" smtClean="0"/>
              <a:t>dev</a:t>
            </a:r>
            <a:r>
              <a:rPr lang="en-US" b="1" dirty="0" smtClean="0"/>
              <a:t> capacity to supply targeted 500 m skilled force by 2022?</a:t>
            </a:r>
          </a:p>
          <a:p>
            <a:r>
              <a:rPr lang="en-US" b="1" dirty="0" smtClean="0"/>
              <a:t>In what way Digital </a:t>
            </a:r>
            <a:r>
              <a:rPr lang="en-US" b="1" dirty="0" smtClean="0"/>
              <a:t>Technology</a:t>
            </a:r>
            <a:r>
              <a:rPr lang="en-US" b="1" dirty="0" smtClean="0"/>
              <a:t> </a:t>
            </a:r>
            <a:r>
              <a:rPr lang="en-US" b="1" dirty="0" smtClean="0"/>
              <a:t>can </a:t>
            </a:r>
            <a:r>
              <a:rPr lang="en-US" b="1" dirty="0"/>
              <a:t>make things </a:t>
            </a:r>
            <a:r>
              <a:rPr lang="en-US" b="1" dirty="0" smtClean="0"/>
              <a:t>possible</a:t>
            </a:r>
            <a:r>
              <a:rPr lang="en-US" b="1" dirty="0" smtClean="0"/>
              <a:t>?</a:t>
            </a:r>
            <a:endParaRPr lang="en-US" b="1" dirty="0"/>
          </a:p>
          <a:p>
            <a:endParaRPr lang="en-US" b="1" dirty="0" smtClean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06864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476</TotalTime>
  <Words>892</Words>
  <Application>Microsoft Office PowerPoint</Application>
  <PresentationFormat>On-screen Show (4:3)</PresentationFormat>
  <Paragraphs>158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DIGITAL BHARAT SUMMIT 2015</vt:lpstr>
      <vt:lpstr>Critical time in history</vt:lpstr>
      <vt:lpstr>Certain Requisites </vt:lpstr>
      <vt:lpstr>Important challenges </vt:lpstr>
      <vt:lpstr>Agriculture crisis </vt:lpstr>
      <vt:lpstr>Priority attention….</vt:lpstr>
      <vt:lpstr>Demographic dividend</vt:lpstr>
      <vt:lpstr>Take away people from farm sector….. </vt:lpstr>
      <vt:lpstr>Some Critical Questions..</vt:lpstr>
      <vt:lpstr>PowerPoint Presentation</vt:lpstr>
      <vt:lpstr>PowerPoint Presentation</vt:lpstr>
      <vt:lpstr>Digital interventions</vt:lpstr>
      <vt:lpstr>Digital India would necessitate</vt:lpstr>
      <vt:lpstr>  Thanks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Gopi Ghosh</dc:creator>
  <cp:lastModifiedBy>Gopi Ghosh</cp:lastModifiedBy>
  <cp:revision>47</cp:revision>
  <cp:lastPrinted>2015-03-17T14:22:20Z</cp:lastPrinted>
  <dcterms:created xsi:type="dcterms:W3CDTF">2015-03-16T06:52:55Z</dcterms:created>
  <dcterms:modified xsi:type="dcterms:W3CDTF">2015-03-18T03:18:22Z</dcterms:modified>
</cp:coreProperties>
</file>